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32"/>
  </p:notesMasterIdLst>
  <p:sldIdLst>
    <p:sldId id="256" r:id="rId6"/>
    <p:sldId id="331" r:id="rId7"/>
    <p:sldId id="445" r:id="rId8"/>
    <p:sldId id="456" r:id="rId9"/>
    <p:sldId id="441" r:id="rId10"/>
    <p:sldId id="457" r:id="rId11"/>
    <p:sldId id="442" r:id="rId12"/>
    <p:sldId id="473" r:id="rId13"/>
    <p:sldId id="459" r:id="rId14"/>
    <p:sldId id="474" r:id="rId15"/>
    <p:sldId id="475" r:id="rId16"/>
    <p:sldId id="476" r:id="rId17"/>
    <p:sldId id="477" r:id="rId18"/>
    <p:sldId id="472" r:id="rId19"/>
    <p:sldId id="478" r:id="rId20"/>
    <p:sldId id="479" r:id="rId21"/>
    <p:sldId id="480" r:id="rId22"/>
    <p:sldId id="481" r:id="rId23"/>
    <p:sldId id="462" r:id="rId24"/>
    <p:sldId id="449" r:id="rId25"/>
    <p:sldId id="451" r:id="rId26"/>
    <p:sldId id="450" r:id="rId27"/>
    <p:sldId id="448" r:id="rId28"/>
    <p:sldId id="464" r:id="rId29"/>
    <p:sldId id="460" r:id="rId30"/>
    <p:sldId id="447" r:id="rId31"/>
  </p:sldIdLst>
  <p:sldSz cx="9144000" cy="6858000" type="screen4x3"/>
  <p:notesSz cx="6797675" cy="9926638"/>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le Lillevang" initials="HL" lastIdx="3" clrIdx="0">
    <p:extLst>
      <p:ext uri="{19B8F6BF-5375-455C-9EA6-DF929625EA0E}">
        <p15:presenceInfo xmlns:p15="http://schemas.microsoft.com/office/powerpoint/2012/main" userId="S-1-5-21-867211112-2824884573-1980289916-64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7DA"/>
    <a:srgbClr val="D6F0E3"/>
    <a:srgbClr val="005B8A"/>
    <a:srgbClr val="CC7500"/>
    <a:srgbClr val="69A2BF"/>
    <a:srgbClr val="D5F1E2"/>
    <a:srgbClr val="98DCB7"/>
    <a:srgbClr val="D6F1E2"/>
    <a:srgbClr val="92BCD2"/>
    <a:srgbClr val="3E8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Mørkt layout 1 - Marker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t layout 1 - Marker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yst layout 3 - Markerin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87937" autoAdjust="0"/>
  </p:normalViewPr>
  <p:slideViewPr>
    <p:cSldViewPr>
      <p:cViewPr varScale="1">
        <p:scale>
          <a:sx n="75" d="100"/>
          <a:sy n="75" d="100"/>
        </p:scale>
        <p:origin x="1536"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HNF-PROFILE01\HNF_Redirect\hel\Documents\Pris%20sam.%20fjernvarme%20og%20ga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Prisudvikling de sidste  5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lineChart>
        <c:grouping val="standard"/>
        <c:varyColors val="0"/>
        <c:ser>
          <c:idx val="0"/>
          <c:order val="0"/>
          <c:tx>
            <c:strRef>
              <c:f>'Ark1'!$B$5</c:f>
              <c:strCache>
                <c:ptCount val="1"/>
                <c:pt idx="0">
                  <c:v>Fjernvarme</c:v>
                </c:pt>
              </c:strCache>
            </c:strRef>
          </c:tx>
          <c:spPr>
            <a:ln w="28575" cap="rnd">
              <a:solidFill>
                <a:srgbClr val="00B050"/>
              </a:solidFill>
              <a:round/>
            </a:ln>
            <a:effectLst/>
          </c:spPr>
          <c:marker>
            <c:symbol val="none"/>
          </c:marker>
          <c:cat>
            <c:numRef>
              <c:f>'Ark1'!$A$6:$A$12</c:f>
              <c:numCache>
                <c:formatCode>General</c:formatCode>
                <c:ptCount val="7"/>
                <c:pt idx="0">
                  <c:v>2018</c:v>
                </c:pt>
                <c:pt idx="1">
                  <c:v>2019</c:v>
                </c:pt>
                <c:pt idx="2">
                  <c:v>2020</c:v>
                </c:pt>
                <c:pt idx="3">
                  <c:v>2021</c:v>
                </c:pt>
                <c:pt idx="4">
                  <c:v>2022</c:v>
                </c:pt>
                <c:pt idx="5">
                  <c:v>2023</c:v>
                </c:pt>
                <c:pt idx="6">
                  <c:v>2024</c:v>
                </c:pt>
              </c:numCache>
            </c:numRef>
          </c:cat>
          <c:val>
            <c:numRef>
              <c:f>'Ark1'!$B$6:$B$12</c:f>
              <c:numCache>
                <c:formatCode>_-* #,##0\ "kr."_-;\-* #,##0\ "kr."_-;_-* "-"??\ "kr."_-;_-@_-</c:formatCode>
                <c:ptCount val="7"/>
                <c:pt idx="0">
                  <c:v>12016.2</c:v>
                </c:pt>
                <c:pt idx="1">
                  <c:v>13283.2</c:v>
                </c:pt>
                <c:pt idx="2">
                  <c:v>14007.2</c:v>
                </c:pt>
                <c:pt idx="3">
                  <c:v>12558.2</c:v>
                </c:pt>
                <c:pt idx="4">
                  <c:v>12559.2</c:v>
                </c:pt>
                <c:pt idx="5">
                  <c:v>20613.7</c:v>
                </c:pt>
                <c:pt idx="6">
                  <c:v>20704.2</c:v>
                </c:pt>
              </c:numCache>
            </c:numRef>
          </c:val>
          <c:smooth val="0"/>
          <c:extLst>
            <c:ext xmlns:c16="http://schemas.microsoft.com/office/drawing/2014/chart" uri="{C3380CC4-5D6E-409C-BE32-E72D297353CC}">
              <c16:uniqueId val="{00000000-BF5A-4A94-93E7-8E912888A70B}"/>
            </c:ext>
          </c:extLst>
        </c:ser>
        <c:ser>
          <c:idx val="1"/>
          <c:order val="1"/>
          <c:tx>
            <c:strRef>
              <c:f>'Ark1'!$D$5</c:f>
              <c:strCache>
                <c:ptCount val="1"/>
                <c:pt idx="0">
                  <c:v>Olie</c:v>
                </c:pt>
              </c:strCache>
            </c:strRef>
          </c:tx>
          <c:spPr>
            <a:ln w="28575" cap="rnd">
              <a:solidFill>
                <a:schemeClr val="bg2">
                  <a:lumMod val="50000"/>
                </a:schemeClr>
              </a:solidFill>
              <a:round/>
            </a:ln>
            <a:effectLst/>
          </c:spPr>
          <c:marker>
            <c:symbol val="none"/>
          </c:marker>
          <c:cat>
            <c:numRef>
              <c:f>'Ark1'!$A$6:$A$12</c:f>
              <c:numCache>
                <c:formatCode>General</c:formatCode>
                <c:ptCount val="7"/>
                <c:pt idx="0">
                  <c:v>2018</c:v>
                </c:pt>
                <c:pt idx="1">
                  <c:v>2019</c:v>
                </c:pt>
                <c:pt idx="2">
                  <c:v>2020</c:v>
                </c:pt>
                <c:pt idx="3">
                  <c:v>2021</c:v>
                </c:pt>
                <c:pt idx="4">
                  <c:v>2022</c:v>
                </c:pt>
                <c:pt idx="5">
                  <c:v>2023</c:v>
                </c:pt>
                <c:pt idx="6">
                  <c:v>2024</c:v>
                </c:pt>
              </c:numCache>
            </c:numRef>
          </c:cat>
          <c:val>
            <c:numRef>
              <c:f>'Ark1'!$D$6:$D$11</c:f>
              <c:numCache>
                <c:formatCode>General</c:formatCode>
                <c:ptCount val="6"/>
                <c:pt idx="0">
                  <c:v>18778.039921232841</c:v>
                </c:pt>
                <c:pt idx="1">
                  <c:v>19366.622962328816</c:v>
                </c:pt>
                <c:pt idx="2">
                  <c:v>17315.729159836068</c:v>
                </c:pt>
                <c:pt idx="3">
                  <c:v>20921.589547945143</c:v>
                </c:pt>
                <c:pt idx="4">
                  <c:v>29040.738424657469</c:v>
                </c:pt>
                <c:pt idx="5">
                  <c:v>27157.913461538486</c:v>
                </c:pt>
              </c:numCache>
            </c:numRef>
          </c:val>
          <c:smooth val="0"/>
          <c:extLst>
            <c:ext xmlns:c16="http://schemas.microsoft.com/office/drawing/2014/chart" uri="{C3380CC4-5D6E-409C-BE32-E72D297353CC}">
              <c16:uniqueId val="{00000001-BF5A-4A94-93E7-8E912888A70B}"/>
            </c:ext>
          </c:extLst>
        </c:ser>
        <c:dLbls>
          <c:showLegendKey val="0"/>
          <c:showVal val="0"/>
          <c:showCatName val="0"/>
          <c:showSerName val="0"/>
          <c:showPercent val="0"/>
          <c:showBubbleSize val="0"/>
        </c:dLbls>
        <c:smooth val="0"/>
        <c:axId val="1278195104"/>
        <c:axId val="1278192608"/>
      </c:lineChart>
      <c:catAx>
        <c:axId val="127819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78192608"/>
        <c:crosses val="autoZero"/>
        <c:auto val="1"/>
        <c:lblAlgn val="ctr"/>
        <c:lblOffset val="100"/>
        <c:noMultiLvlLbl val="0"/>
      </c:catAx>
      <c:valAx>
        <c:axId val="1278192608"/>
        <c:scaling>
          <c:orientation val="minMax"/>
        </c:scaling>
        <c:delete val="0"/>
        <c:axPos val="l"/>
        <c:majorGridlines>
          <c:spPr>
            <a:ln w="9525" cap="flat" cmpd="sng" algn="ctr">
              <a:solidFill>
                <a:schemeClr val="tx1">
                  <a:lumMod val="15000"/>
                  <a:lumOff val="85000"/>
                </a:schemeClr>
              </a:solidFill>
              <a:round/>
            </a:ln>
            <a:effectLst/>
          </c:spPr>
        </c:majorGridlines>
        <c:numFmt formatCode="_-* #,##0\ &quot;kr.&quot;_-;\-* #,##0\ &quot;kr.&quot;_-;_-* &quot;-&quot;??\ &quot;kr.&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27819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D12C0-5504-4B22-B3D5-E07D3B4AA255}" type="doc">
      <dgm:prSet loTypeId="urn:microsoft.com/office/officeart/2005/8/layout/hProcess9" loCatId="process" qsTypeId="urn:microsoft.com/office/officeart/2005/8/quickstyle/simple1" qsCatId="simple" csTypeId="urn:microsoft.com/office/officeart/2005/8/colors/accent1_2" csCatId="accent1" phldr="1"/>
      <dgm:spPr/>
    </dgm:pt>
    <dgm:pt modelId="{E5CE1D41-E613-45DB-89C7-C05A9E6BD6A4}">
      <dgm:prSet phldrT="[Tekst]" custT="1"/>
      <dgm:spPr>
        <a:solidFill>
          <a:srgbClr val="D5F1E2"/>
        </a:solidFill>
      </dgm:spPr>
      <dgm:t>
        <a:bodyPr/>
        <a:lstStyle/>
        <a:p>
          <a:pPr marL="0" lvl="0" algn="ctr" defTabSz="488950">
            <a:lnSpc>
              <a:spcPct val="90000"/>
            </a:lnSpc>
            <a:spcBef>
              <a:spcPct val="0"/>
            </a:spcBef>
            <a:spcAft>
              <a:spcPct val="35000"/>
            </a:spcAft>
            <a:buNone/>
          </a:pPr>
          <a:r>
            <a:rPr lang="da-DK" sz="1100" kern="1200" dirty="0">
              <a:solidFill>
                <a:srgbClr val="000000"/>
              </a:solidFill>
              <a:latin typeface="Arial"/>
              <a:ea typeface="+mn-ea"/>
              <a:cs typeface="+mn-cs"/>
            </a:rPr>
            <a:t>13 oktober 2023</a:t>
          </a:r>
        </a:p>
        <a:p>
          <a:pPr marL="0" lvl="0" algn="ctr" defTabSz="488950">
            <a:lnSpc>
              <a:spcPct val="90000"/>
            </a:lnSpc>
            <a:spcBef>
              <a:spcPct val="0"/>
            </a:spcBef>
            <a:spcAft>
              <a:spcPct val="35000"/>
            </a:spcAft>
            <a:buNone/>
          </a:pPr>
          <a:r>
            <a:rPr lang="da-DK" sz="1100" kern="1200" dirty="0">
              <a:solidFill>
                <a:srgbClr val="000000"/>
              </a:solidFill>
              <a:latin typeface="Arial"/>
              <a:ea typeface="+mn-ea"/>
              <a:cs typeface="+mn-cs"/>
            </a:rPr>
            <a:t> Underskrivelse af kontrakt</a:t>
          </a:r>
        </a:p>
      </dgm:t>
    </dgm:pt>
    <dgm:pt modelId="{FAE01CD2-0E9B-4428-8980-518F04F57DC5}" type="parTrans" cxnId="{701ED588-A025-4B10-8843-A705527EE5C0}">
      <dgm:prSet/>
      <dgm:spPr/>
      <dgm:t>
        <a:bodyPr/>
        <a:lstStyle/>
        <a:p>
          <a:endParaRPr lang="da-DK"/>
        </a:p>
      </dgm:t>
    </dgm:pt>
    <dgm:pt modelId="{2CCFEB1D-3B53-4B3F-90E0-C2D35DD89E9F}" type="sibTrans" cxnId="{701ED588-A025-4B10-8843-A705527EE5C0}">
      <dgm:prSet/>
      <dgm:spPr/>
      <dgm:t>
        <a:bodyPr/>
        <a:lstStyle/>
        <a:p>
          <a:endParaRPr lang="da-DK"/>
        </a:p>
      </dgm:t>
    </dgm:pt>
    <dgm:pt modelId="{2110612F-9670-4DB4-8A49-004419B2FF3F}">
      <dgm:prSet phldrT="[Tekst]" custT="1"/>
      <dgm:spPr>
        <a:solidFill>
          <a:srgbClr val="A2C7DA"/>
        </a:solidFill>
      </dgm:spPr>
      <dgm:t>
        <a:bodyPr/>
        <a:lstStyle/>
        <a:p>
          <a:pPr marL="0" lvl="0" algn="ctr" defTabSz="488950">
            <a:lnSpc>
              <a:spcPct val="90000"/>
            </a:lnSpc>
            <a:spcBef>
              <a:spcPct val="0"/>
            </a:spcBef>
            <a:spcAft>
              <a:spcPct val="35000"/>
            </a:spcAft>
            <a:buNone/>
          </a:pPr>
          <a:r>
            <a:rPr lang="da-DK" sz="1100" kern="1200" dirty="0">
              <a:solidFill>
                <a:srgbClr val="000000"/>
              </a:solidFill>
              <a:latin typeface="Arial"/>
              <a:ea typeface="+mn-ea"/>
              <a:cs typeface="+mn-cs"/>
            </a:rPr>
            <a:t>20 november 2023 </a:t>
          </a:r>
        </a:p>
        <a:p>
          <a:pPr marL="0" lvl="0" algn="ctr" defTabSz="488950">
            <a:lnSpc>
              <a:spcPct val="90000"/>
            </a:lnSpc>
            <a:spcBef>
              <a:spcPct val="0"/>
            </a:spcBef>
            <a:spcAft>
              <a:spcPct val="35000"/>
            </a:spcAft>
            <a:buNone/>
          </a:pPr>
          <a:r>
            <a:rPr lang="da-DK" sz="1100" kern="1200" dirty="0">
              <a:solidFill>
                <a:srgbClr val="000000"/>
              </a:solidFill>
              <a:latin typeface="Arial"/>
              <a:ea typeface="+mn-ea"/>
              <a:cs typeface="+mn-cs"/>
            </a:rPr>
            <a:t>Første spadestik</a:t>
          </a:r>
        </a:p>
      </dgm:t>
    </dgm:pt>
    <dgm:pt modelId="{866F0624-9090-4170-89FA-6FE1270B9BA4}" type="parTrans" cxnId="{F5A41583-17E4-4954-A156-1E0C9D2915A0}">
      <dgm:prSet/>
      <dgm:spPr/>
      <dgm:t>
        <a:bodyPr/>
        <a:lstStyle/>
        <a:p>
          <a:endParaRPr lang="da-DK"/>
        </a:p>
      </dgm:t>
    </dgm:pt>
    <dgm:pt modelId="{54271E9B-B89F-4CF9-A730-900925D00CEE}" type="sibTrans" cxnId="{F5A41583-17E4-4954-A156-1E0C9D2915A0}">
      <dgm:prSet/>
      <dgm:spPr/>
      <dgm:t>
        <a:bodyPr/>
        <a:lstStyle/>
        <a:p>
          <a:endParaRPr lang="da-DK"/>
        </a:p>
      </dgm:t>
    </dgm:pt>
    <dgm:pt modelId="{2D094548-E742-4C35-A0DB-3F95E680BAC7}">
      <dgm:prSet phldrT="[Tekst]" custT="1"/>
      <dgm:spPr>
        <a:solidFill>
          <a:srgbClr val="A2C7DA"/>
        </a:solidFill>
      </dgm:spPr>
      <dgm:t>
        <a:bodyPr/>
        <a:lstStyle/>
        <a:p>
          <a:pPr marL="0" lvl="0" algn="ctr" defTabSz="488950">
            <a:lnSpc>
              <a:spcPct val="90000"/>
            </a:lnSpc>
            <a:spcBef>
              <a:spcPct val="0"/>
            </a:spcBef>
            <a:spcAft>
              <a:spcPct val="35000"/>
            </a:spcAft>
            <a:buNone/>
          </a:pPr>
          <a:r>
            <a:rPr lang="da-DK" sz="1100" kern="1200" dirty="0">
              <a:solidFill>
                <a:srgbClr val="000000"/>
              </a:solidFill>
              <a:latin typeface="Arial"/>
              <a:ea typeface="+mn-ea"/>
              <a:cs typeface="+mn-cs"/>
            </a:rPr>
            <a:t>Juni 2024</a:t>
          </a:r>
        </a:p>
        <a:p>
          <a:pPr marL="0" lvl="0" algn="ctr" defTabSz="488950">
            <a:lnSpc>
              <a:spcPct val="90000"/>
            </a:lnSpc>
            <a:spcBef>
              <a:spcPct val="0"/>
            </a:spcBef>
            <a:spcAft>
              <a:spcPct val="35000"/>
            </a:spcAft>
            <a:buNone/>
          </a:pPr>
          <a:r>
            <a:rPr lang="da-DK" sz="1100" kern="1200" dirty="0">
              <a:solidFill>
                <a:srgbClr val="000000"/>
              </a:solidFill>
              <a:latin typeface="Arial"/>
              <a:ea typeface="+mn-ea"/>
              <a:cs typeface="+mn-cs"/>
            </a:rPr>
            <a:t>Første borger i Melby tilsluttes fjernvarmen</a:t>
          </a:r>
        </a:p>
      </dgm:t>
    </dgm:pt>
    <dgm:pt modelId="{4C75BFA4-FB34-4F11-B1D4-2BF7D61D4FBC}" type="parTrans" cxnId="{C4706212-E650-4C58-830A-E1A1D02C443D}">
      <dgm:prSet/>
      <dgm:spPr/>
      <dgm:t>
        <a:bodyPr/>
        <a:lstStyle/>
        <a:p>
          <a:endParaRPr lang="da-DK"/>
        </a:p>
      </dgm:t>
    </dgm:pt>
    <dgm:pt modelId="{E24D3706-1A72-4626-9354-0F0F1F0CE7C7}" type="sibTrans" cxnId="{C4706212-E650-4C58-830A-E1A1D02C443D}">
      <dgm:prSet/>
      <dgm:spPr/>
      <dgm:t>
        <a:bodyPr/>
        <a:lstStyle/>
        <a:p>
          <a:endParaRPr lang="da-DK"/>
        </a:p>
      </dgm:t>
    </dgm:pt>
    <dgm:pt modelId="{B57A2CC5-8A27-46D8-AA13-12EFFA680C40}">
      <dgm:prSet phldrT="[Tekst]" custT="1"/>
      <dgm:spPr>
        <a:solidFill>
          <a:srgbClr val="D6F0E3"/>
        </a:solidFill>
      </dgm:spPr>
      <dgm:t>
        <a:bodyPr/>
        <a:lstStyle/>
        <a:p>
          <a:r>
            <a:rPr lang="da-DK" sz="1100" dirty="0">
              <a:solidFill>
                <a:schemeClr val="tx1"/>
              </a:solidFill>
            </a:rPr>
            <a:t>August 2024</a:t>
          </a:r>
        </a:p>
        <a:p>
          <a:r>
            <a:rPr lang="da-DK" sz="1100" dirty="0">
              <a:solidFill>
                <a:schemeClr val="tx1"/>
              </a:solidFill>
            </a:rPr>
            <a:t>Melby skole tilsluttes fjernvarme</a:t>
          </a:r>
        </a:p>
      </dgm:t>
    </dgm:pt>
    <dgm:pt modelId="{2A72756B-032D-4A4F-A390-D226FFFC09B9}" type="parTrans" cxnId="{CB3844C8-F65C-4DB7-8E63-C4B56E5D0F75}">
      <dgm:prSet/>
      <dgm:spPr/>
      <dgm:t>
        <a:bodyPr/>
        <a:lstStyle/>
        <a:p>
          <a:endParaRPr lang="da-DK"/>
        </a:p>
      </dgm:t>
    </dgm:pt>
    <dgm:pt modelId="{BEEDCED6-74ED-444C-9A8C-FDFA7A183D86}" type="sibTrans" cxnId="{CB3844C8-F65C-4DB7-8E63-C4B56E5D0F75}">
      <dgm:prSet/>
      <dgm:spPr/>
      <dgm:t>
        <a:bodyPr/>
        <a:lstStyle/>
        <a:p>
          <a:endParaRPr lang="da-DK"/>
        </a:p>
      </dgm:t>
    </dgm:pt>
    <dgm:pt modelId="{AEFE3B26-3C3C-4F0D-BB1F-9047B44A9993}">
      <dgm:prSet phldrT="[Tekst]" custT="1"/>
      <dgm:spPr>
        <a:solidFill>
          <a:srgbClr val="A2C7DA"/>
        </a:solidFill>
      </dgm:spPr>
      <dgm:t>
        <a:bodyPr/>
        <a:lstStyle/>
        <a:p>
          <a:r>
            <a:rPr lang="da-DK" sz="1100" dirty="0">
              <a:solidFill>
                <a:schemeClr val="tx1"/>
              </a:solidFill>
            </a:rPr>
            <a:t>2025</a:t>
          </a:r>
        </a:p>
        <a:p>
          <a:r>
            <a:rPr lang="da-DK" sz="1100" dirty="0">
              <a:solidFill>
                <a:schemeClr val="tx1"/>
              </a:solidFill>
            </a:rPr>
            <a:t>Alle kunder i Melby er tilsluttet fjernvarme </a:t>
          </a:r>
        </a:p>
      </dgm:t>
    </dgm:pt>
    <dgm:pt modelId="{00E94034-C9F8-44B8-8887-D98899BF4BF4}" type="parTrans" cxnId="{7442F8B8-E49E-446D-A6DF-8EDC7F0D02A6}">
      <dgm:prSet/>
      <dgm:spPr/>
      <dgm:t>
        <a:bodyPr/>
        <a:lstStyle/>
        <a:p>
          <a:endParaRPr lang="da-DK"/>
        </a:p>
      </dgm:t>
    </dgm:pt>
    <dgm:pt modelId="{92D53C77-DED4-44D3-B6BD-469EEF761E6F}" type="sibTrans" cxnId="{7442F8B8-E49E-446D-A6DF-8EDC7F0D02A6}">
      <dgm:prSet/>
      <dgm:spPr/>
      <dgm:t>
        <a:bodyPr/>
        <a:lstStyle/>
        <a:p>
          <a:endParaRPr lang="da-DK"/>
        </a:p>
      </dgm:t>
    </dgm:pt>
    <dgm:pt modelId="{3C7DD765-C9E7-4B6B-9685-549B879F2F64}">
      <dgm:prSet phldrT="[Tekst]" custT="1"/>
      <dgm:spPr>
        <a:solidFill>
          <a:srgbClr val="D5F1E2"/>
        </a:solidFill>
      </dgm:spPr>
      <dgm:t>
        <a:bodyPr/>
        <a:lstStyle/>
        <a:p>
          <a:r>
            <a:rPr lang="da-DK" sz="1100" dirty="0">
              <a:solidFill>
                <a:schemeClr val="tx1"/>
              </a:solidFill>
            </a:rPr>
            <a:t>22 november 2023</a:t>
          </a:r>
        </a:p>
        <a:p>
          <a:r>
            <a:rPr lang="da-DK" sz="1100" dirty="0">
              <a:solidFill>
                <a:schemeClr val="tx1"/>
              </a:solidFill>
            </a:rPr>
            <a:t>Informationsmøde i Melby</a:t>
          </a:r>
        </a:p>
      </dgm:t>
    </dgm:pt>
    <dgm:pt modelId="{322E756C-3523-4D6C-AA9C-22BFF6EC8E74}" type="parTrans" cxnId="{510F6228-4F65-4121-B67F-8ABD96698ED6}">
      <dgm:prSet/>
      <dgm:spPr/>
      <dgm:t>
        <a:bodyPr/>
        <a:lstStyle/>
        <a:p>
          <a:endParaRPr lang="da-DK"/>
        </a:p>
      </dgm:t>
    </dgm:pt>
    <dgm:pt modelId="{10C29A04-1BD9-4830-810A-82DF4E223405}" type="sibTrans" cxnId="{510F6228-4F65-4121-B67F-8ABD96698ED6}">
      <dgm:prSet/>
      <dgm:spPr/>
      <dgm:t>
        <a:bodyPr/>
        <a:lstStyle/>
        <a:p>
          <a:endParaRPr lang="da-DK"/>
        </a:p>
      </dgm:t>
    </dgm:pt>
    <dgm:pt modelId="{A6666200-406D-4CDE-B073-D56EFF1F36D0}">
      <dgm:prSet phldrT="[Tekst]" custT="1"/>
      <dgm:spPr>
        <a:solidFill>
          <a:srgbClr val="D6F0E3"/>
        </a:solidFill>
      </dgm:spPr>
      <dgm:t>
        <a:bodyPr/>
        <a:lstStyle/>
        <a:p>
          <a:pPr marL="0" lvl="0" algn="ctr" defTabSz="488950">
            <a:lnSpc>
              <a:spcPct val="90000"/>
            </a:lnSpc>
            <a:spcBef>
              <a:spcPct val="0"/>
            </a:spcBef>
            <a:spcAft>
              <a:spcPct val="35000"/>
            </a:spcAft>
            <a:buNone/>
          </a:pPr>
          <a:r>
            <a:rPr lang="da-DK" sz="1100" kern="1200" dirty="0">
              <a:solidFill>
                <a:srgbClr val="000000"/>
              </a:solidFill>
              <a:latin typeface="Arial"/>
              <a:ea typeface="+mn-ea"/>
              <a:cs typeface="+mn-cs"/>
            </a:rPr>
            <a:t>April 2024</a:t>
          </a:r>
        </a:p>
        <a:p>
          <a:pPr marL="0" lvl="0" algn="ctr" defTabSz="488950">
            <a:lnSpc>
              <a:spcPct val="90000"/>
            </a:lnSpc>
            <a:spcBef>
              <a:spcPct val="0"/>
            </a:spcBef>
            <a:spcAft>
              <a:spcPct val="35000"/>
            </a:spcAft>
            <a:buNone/>
          </a:pPr>
          <a:r>
            <a:rPr lang="da-DK" sz="1100" kern="1200" dirty="0">
              <a:solidFill>
                <a:srgbClr val="000000"/>
              </a:solidFill>
              <a:latin typeface="Arial"/>
              <a:ea typeface="+mn-ea"/>
              <a:cs typeface="+mn-cs"/>
            </a:rPr>
            <a:t>De første kunder i Melby kontaktes</a:t>
          </a:r>
        </a:p>
      </dgm:t>
    </dgm:pt>
    <dgm:pt modelId="{B6091D62-A1D3-4E2F-BD6C-BE89829E9A34}" type="parTrans" cxnId="{240D15AD-7AE3-462D-91C0-A420DED0E1E1}">
      <dgm:prSet/>
      <dgm:spPr/>
      <dgm:t>
        <a:bodyPr/>
        <a:lstStyle/>
        <a:p>
          <a:endParaRPr lang="da-DK"/>
        </a:p>
      </dgm:t>
    </dgm:pt>
    <dgm:pt modelId="{8AE6FA62-62EE-4F71-9EAA-4181D9948061}" type="sibTrans" cxnId="{240D15AD-7AE3-462D-91C0-A420DED0E1E1}">
      <dgm:prSet/>
      <dgm:spPr/>
      <dgm:t>
        <a:bodyPr/>
        <a:lstStyle/>
        <a:p>
          <a:endParaRPr lang="da-DK"/>
        </a:p>
      </dgm:t>
    </dgm:pt>
    <dgm:pt modelId="{348A4FC0-A082-48F4-BE63-7548AC815BF1}" type="pres">
      <dgm:prSet presAssocID="{B12D12C0-5504-4B22-B3D5-E07D3B4AA255}" presName="CompostProcess" presStyleCnt="0">
        <dgm:presLayoutVars>
          <dgm:dir/>
          <dgm:resizeHandles val="exact"/>
        </dgm:presLayoutVars>
      </dgm:prSet>
      <dgm:spPr/>
    </dgm:pt>
    <dgm:pt modelId="{244DD934-3996-4796-8518-991A02667E31}" type="pres">
      <dgm:prSet presAssocID="{B12D12C0-5504-4B22-B3D5-E07D3B4AA255}" presName="arrow" presStyleLbl="bgShp" presStyleIdx="0" presStyleCnt="1" custScaleX="117647" custLinFactNeighborX="1018" custLinFactNeighborY="2150"/>
      <dgm:spPr/>
    </dgm:pt>
    <dgm:pt modelId="{FE224233-3229-4CA3-9BFD-6DBA7E3120C7}" type="pres">
      <dgm:prSet presAssocID="{B12D12C0-5504-4B22-B3D5-E07D3B4AA255}" presName="linearProcess" presStyleCnt="0"/>
      <dgm:spPr/>
    </dgm:pt>
    <dgm:pt modelId="{A35F9534-62C0-4537-A783-6D0B0007CD55}" type="pres">
      <dgm:prSet presAssocID="{E5CE1D41-E613-45DB-89C7-C05A9E6BD6A4}" presName="textNode" presStyleLbl="node1" presStyleIdx="0" presStyleCnt="7" custScaleX="114368">
        <dgm:presLayoutVars>
          <dgm:bulletEnabled val="1"/>
        </dgm:presLayoutVars>
      </dgm:prSet>
      <dgm:spPr/>
    </dgm:pt>
    <dgm:pt modelId="{2F575966-8A62-47BF-8DFA-839E0A2A3CE0}" type="pres">
      <dgm:prSet presAssocID="{2CCFEB1D-3B53-4B3F-90E0-C2D35DD89E9F}" presName="sibTrans" presStyleCnt="0"/>
      <dgm:spPr/>
    </dgm:pt>
    <dgm:pt modelId="{0D99F688-DBF8-490D-94BA-D2C90B350159}" type="pres">
      <dgm:prSet presAssocID="{2110612F-9670-4DB4-8A49-004419B2FF3F}" presName="textNode" presStyleLbl="node1" presStyleIdx="1" presStyleCnt="7" custLinFactNeighborX="-61214" custLinFactNeighborY="931">
        <dgm:presLayoutVars>
          <dgm:bulletEnabled val="1"/>
        </dgm:presLayoutVars>
      </dgm:prSet>
      <dgm:spPr/>
    </dgm:pt>
    <dgm:pt modelId="{9CBB742F-66F3-4A0A-9965-A3CC055DB49A}" type="pres">
      <dgm:prSet presAssocID="{54271E9B-B89F-4CF9-A730-900925D00CEE}" presName="sibTrans" presStyleCnt="0"/>
      <dgm:spPr/>
    </dgm:pt>
    <dgm:pt modelId="{6C4AA137-1904-401A-8140-0E4A481B85F4}" type="pres">
      <dgm:prSet presAssocID="{3C7DD765-C9E7-4B6B-9685-549B879F2F64}" presName="textNode" presStyleLbl="node1" presStyleIdx="2" presStyleCnt="7" custLinFactX="-4353" custLinFactNeighborX="-100000" custLinFactNeighborY="931">
        <dgm:presLayoutVars>
          <dgm:bulletEnabled val="1"/>
        </dgm:presLayoutVars>
      </dgm:prSet>
      <dgm:spPr/>
    </dgm:pt>
    <dgm:pt modelId="{CC4C3434-8521-4F61-A224-6433819C3D32}" type="pres">
      <dgm:prSet presAssocID="{10C29A04-1BD9-4830-810A-82DF4E223405}" presName="sibTrans" presStyleCnt="0"/>
      <dgm:spPr/>
    </dgm:pt>
    <dgm:pt modelId="{AAFD95E6-CBA2-47FF-AF54-3DDF8D26216A}" type="pres">
      <dgm:prSet presAssocID="{2D094548-E742-4C35-A0DB-3F95E680BAC7}" presName="textNode" presStyleLbl="node1" presStyleIdx="3" presStyleCnt="7" custLinFactX="61591" custLinFactNeighborX="100000" custLinFactNeighborY="931">
        <dgm:presLayoutVars>
          <dgm:bulletEnabled val="1"/>
        </dgm:presLayoutVars>
      </dgm:prSet>
      <dgm:spPr/>
    </dgm:pt>
    <dgm:pt modelId="{413F905C-DE66-4F76-8D75-0C46FCF8BCE5}" type="pres">
      <dgm:prSet presAssocID="{E24D3706-1A72-4626-9354-0F0F1F0CE7C7}" presName="sibTrans" presStyleCnt="0"/>
      <dgm:spPr/>
    </dgm:pt>
    <dgm:pt modelId="{EAAD2C00-5D27-4EC9-97A8-90FE7D60F76D}" type="pres">
      <dgm:prSet presAssocID="{B57A2CC5-8A27-46D8-AA13-12EFFA680C40}" presName="textNode" presStyleLbl="node1" presStyleIdx="4" presStyleCnt="7" custLinFactX="56494" custLinFactNeighborX="100000" custLinFactNeighborY="931">
        <dgm:presLayoutVars>
          <dgm:bulletEnabled val="1"/>
        </dgm:presLayoutVars>
      </dgm:prSet>
      <dgm:spPr/>
    </dgm:pt>
    <dgm:pt modelId="{35C59181-ED40-44AE-AF90-8383D9F48AE2}" type="pres">
      <dgm:prSet presAssocID="{BEEDCED6-74ED-444C-9A8C-FDFA7A183D86}" presName="sibTrans" presStyleCnt="0"/>
      <dgm:spPr/>
    </dgm:pt>
    <dgm:pt modelId="{B836B9D9-EF07-4432-9DA1-FF671692EE29}" type="pres">
      <dgm:prSet presAssocID="{A6666200-406D-4CDE-B073-D56EFF1F36D0}" presName="textNode" presStyleLbl="node1" presStyleIdx="5" presStyleCnt="7" custLinFactX="-210447" custLinFactNeighborX="-300000" custLinFactNeighborY="931">
        <dgm:presLayoutVars>
          <dgm:bulletEnabled val="1"/>
        </dgm:presLayoutVars>
      </dgm:prSet>
      <dgm:spPr/>
    </dgm:pt>
    <dgm:pt modelId="{FBE8A14F-E5A1-4D09-A65D-24F8D9FDCED0}" type="pres">
      <dgm:prSet presAssocID="{8AE6FA62-62EE-4F71-9EAA-4181D9948061}" presName="sibTrans" presStyleCnt="0"/>
      <dgm:spPr/>
    </dgm:pt>
    <dgm:pt modelId="{C2C617EF-B2C3-4664-8ECA-600F3CCA619A}" type="pres">
      <dgm:prSet presAssocID="{AEFE3B26-3C3C-4F0D-BB1F-9047B44A9993}" presName="textNode" presStyleLbl="node1" presStyleIdx="6" presStyleCnt="7" custLinFactX="-36806" custLinFactNeighborX="-100000" custLinFactNeighborY="931">
        <dgm:presLayoutVars>
          <dgm:bulletEnabled val="1"/>
        </dgm:presLayoutVars>
      </dgm:prSet>
      <dgm:spPr/>
    </dgm:pt>
  </dgm:ptLst>
  <dgm:cxnLst>
    <dgm:cxn modelId="{CC96AE0E-6242-47DA-B0CD-3F2AF66CF6A0}" type="presOf" srcId="{E5CE1D41-E613-45DB-89C7-C05A9E6BD6A4}" destId="{A35F9534-62C0-4537-A783-6D0B0007CD55}" srcOrd="0" destOrd="0" presId="urn:microsoft.com/office/officeart/2005/8/layout/hProcess9"/>
    <dgm:cxn modelId="{C4706212-E650-4C58-830A-E1A1D02C443D}" srcId="{B12D12C0-5504-4B22-B3D5-E07D3B4AA255}" destId="{2D094548-E742-4C35-A0DB-3F95E680BAC7}" srcOrd="3" destOrd="0" parTransId="{4C75BFA4-FB34-4F11-B1D4-2BF7D61D4FBC}" sibTransId="{E24D3706-1A72-4626-9354-0F0F1F0CE7C7}"/>
    <dgm:cxn modelId="{CB397324-41C4-413F-B5B8-AB35D447FA2D}" type="presOf" srcId="{B57A2CC5-8A27-46D8-AA13-12EFFA680C40}" destId="{EAAD2C00-5D27-4EC9-97A8-90FE7D60F76D}" srcOrd="0" destOrd="0" presId="urn:microsoft.com/office/officeart/2005/8/layout/hProcess9"/>
    <dgm:cxn modelId="{510F6228-4F65-4121-B67F-8ABD96698ED6}" srcId="{B12D12C0-5504-4B22-B3D5-E07D3B4AA255}" destId="{3C7DD765-C9E7-4B6B-9685-549B879F2F64}" srcOrd="2" destOrd="0" parTransId="{322E756C-3523-4D6C-AA9C-22BFF6EC8E74}" sibTransId="{10C29A04-1BD9-4830-810A-82DF4E223405}"/>
    <dgm:cxn modelId="{42795C62-6D7B-4FCB-AEB4-F3963C788B7D}" type="presOf" srcId="{B12D12C0-5504-4B22-B3D5-E07D3B4AA255}" destId="{348A4FC0-A082-48F4-BE63-7548AC815BF1}" srcOrd="0" destOrd="0" presId="urn:microsoft.com/office/officeart/2005/8/layout/hProcess9"/>
    <dgm:cxn modelId="{BC13116A-B375-41C8-9695-C788B12BD2E8}" type="presOf" srcId="{2D094548-E742-4C35-A0DB-3F95E680BAC7}" destId="{AAFD95E6-CBA2-47FF-AF54-3DDF8D26216A}" srcOrd="0" destOrd="0" presId="urn:microsoft.com/office/officeart/2005/8/layout/hProcess9"/>
    <dgm:cxn modelId="{3F107E52-0EA7-4464-820A-FF252ED19EF2}" type="presOf" srcId="{AEFE3B26-3C3C-4F0D-BB1F-9047B44A9993}" destId="{C2C617EF-B2C3-4664-8ECA-600F3CCA619A}" srcOrd="0" destOrd="0" presId="urn:microsoft.com/office/officeart/2005/8/layout/hProcess9"/>
    <dgm:cxn modelId="{F5A41583-17E4-4954-A156-1E0C9D2915A0}" srcId="{B12D12C0-5504-4B22-B3D5-E07D3B4AA255}" destId="{2110612F-9670-4DB4-8A49-004419B2FF3F}" srcOrd="1" destOrd="0" parTransId="{866F0624-9090-4170-89FA-6FE1270B9BA4}" sibTransId="{54271E9B-B89F-4CF9-A730-900925D00CEE}"/>
    <dgm:cxn modelId="{701ED588-A025-4B10-8843-A705527EE5C0}" srcId="{B12D12C0-5504-4B22-B3D5-E07D3B4AA255}" destId="{E5CE1D41-E613-45DB-89C7-C05A9E6BD6A4}" srcOrd="0" destOrd="0" parTransId="{FAE01CD2-0E9B-4428-8980-518F04F57DC5}" sibTransId="{2CCFEB1D-3B53-4B3F-90E0-C2D35DD89E9F}"/>
    <dgm:cxn modelId="{361BC08B-63A3-437D-B144-561F37A28000}" type="presOf" srcId="{2110612F-9670-4DB4-8A49-004419B2FF3F}" destId="{0D99F688-DBF8-490D-94BA-D2C90B350159}" srcOrd="0" destOrd="0" presId="urn:microsoft.com/office/officeart/2005/8/layout/hProcess9"/>
    <dgm:cxn modelId="{240D15AD-7AE3-462D-91C0-A420DED0E1E1}" srcId="{B12D12C0-5504-4B22-B3D5-E07D3B4AA255}" destId="{A6666200-406D-4CDE-B073-D56EFF1F36D0}" srcOrd="5" destOrd="0" parTransId="{B6091D62-A1D3-4E2F-BD6C-BE89829E9A34}" sibTransId="{8AE6FA62-62EE-4F71-9EAA-4181D9948061}"/>
    <dgm:cxn modelId="{7442F8B8-E49E-446D-A6DF-8EDC7F0D02A6}" srcId="{B12D12C0-5504-4B22-B3D5-E07D3B4AA255}" destId="{AEFE3B26-3C3C-4F0D-BB1F-9047B44A9993}" srcOrd="6" destOrd="0" parTransId="{00E94034-C9F8-44B8-8887-D98899BF4BF4}" sibTransId="{92D53C77-DED4-44D3-B6BD-469EEF761E6F}"/>
    <dgm:cxn modelId="{F2F17CBB-720E-405D-80CE-DC8A9AB4FD6A}" type="presOf" srcId="{A6666200-406D-4CDE-B073-D56EFF1F36D0}" destId="{B836B9D9-EF07-4432-9DA1-FF671692EE29}" srcOrd="0" destOrd="0" presId="urn:microsoft.com/office/officeart/2005/8/layout/hProcess9"/>
    <dgm:cxn modelId="{CB3844C8-F65C-4DB7-8E63-C4B56E5D0F75}" srcId="{B12D12C0-5504-4B22-B3D5-E07D3B4AA255}" destId="{B57A2CC5-8A27-46D8-AA13-12EFFA680C40}" srcOrd="4" destOrd="0" parTransId="{2A72756B-032D-4A4F-A390-D226FFFC09B9}" sibTransId="{BEEDCED6-74ED-444C-9A8C-FDFA7A183D86}"/>
    <dgm:cxn modelId="{0CB74DDA-72C7-438E-9D75-DB1E7CDF1E9C}" type="presOf" srcId="{3C7DD765-C9E7-4B6B-9685-549B879F2F64}" destId="{6C4AA137-1904-401A-8140-0E4A481B85F4}" srcOrd="0" destOrd="0" presId="urn:microsoft.com/office/officeart/2005/8/layout/hProcess9"/>
    <dgm:cxn modelId="{8A9FCFE6-9F3B-46C3-A920-11675BAFE7F5}" type="presParOf" srcId="{348A4FC0-A082-48F4-BE63-7548AC815BF1}" destId="{244DD934-3996-4796-8518-991A02667E31}" srcOrd="0" destOrd="0" presId="urn:microsoft.com/office/officeart/2005/8/layout/hProcess9"/>
    <dgm:cxn modelId="{25463932-0873-491A-B576-F9C142EDFDA2}" type="presParOf" srcId="{348A4FC0-A082-48F4-BE63-7548AC815BF1}" destId="{FE224233-3229-4CA3-9BFD-6DBA7E3120C7}" srcOrd="1" destOrd="0" presId="urn:microsoft.com/office/officeart/2005/8/layout/hProcess9"/>
    <dgm:cxn modelId="{E4FFD17F-45E5-4DD2-BC46-09AEBCC66B2D}" type="presParOf" srcId="{FE224233-3229-4CA3-9BFD-6DBA7E3120C7}" destId="{A35F9534-62C0-4537-A783-6D0B0007CD55}" srcOrd="0" destOrd="0" presId="urn:microsoft.com/office/officeart/2005/8/layout/hProcess9"/>
    <dgm:cxn modelId="{052A09DC-5A84-4DBA-8B30-18945CF2FBB5}" type="presParOf" srcId="{FE224233-3229-4CA3-9BFD-6DBA7E3120C7}" destId="{2F575966-8A62-47BF-8DFA-839E0A2A3CE0}" srcOrd="1" destOrd="0" presId="urn:microsoft.com/office/officeart/2005/8/layout/hProcess9"/>
    <dgm:cxn modelId="{C5AEB861-1F74-4BFA-ACFE-022022EDA4EB}" type="presParOf" srcId="{FE224233-3229-4CA3-9BFD-6DBA7E3120C7}" destId="{0D99F688-DBF8-490D-94BA-D2C90B350159}" srcOrd="2" destOrd="0" presId="urn:microsoft.com/office/officeart/2005/8/layout/hProcess9"/>
    <dgm:cxn modelId="{43398039-6406-43A0-890F-6A5F77D9E9AD}" type="presParOf" srcId="{FE224233-3229-4CA3-9BFD-6DBA7E3120C7}" destId="{9CBB742F-66F3-4A0A-9965-A3CC055DB49A}" srcOrd="3" destOrd="0" presId="urn:microsoft.com/office/officeart/2005/8/layout/hProcess9"/>
    <dgm:cxn modelId="{F97D5254-5631-4418-A16D-C8A5227BCC0D}" type="presParOf" srcId="{FE224233-3229-4CA3-9BFD-6DBA7E3120C7}" destId="{6C4AA137-1904-401A-8140-0E4A481B85F4}" srcOrd="4" destOrd="0" presId="urn:microsoft.com/office/officeart/2005/8/layout/hProcess9"/>
    <dgm:cxn modelId="{09C8E590-8CC2-4729-9441-93D9E01C5CAF}" type="presParOf" srcId="{FE224233-3229-4CA3-9BFD-6DBA7E3120C7}" destId="{CC4C3434-8521-4F61-A224-6433819C3D32}" srcOrd="5" destOrd="0" presId="urn:microsoft.com/office/officeart/2005/8/layout/hProcess9"/>
    <dgm:cxn modelId="{2D1F203B-C258-4014-BBB8-92B74D7BFB3B}" type="presParOf" srcId="{FE224233-3229-4CA3-9BFD-6DBA7E3120C7}" destId="{AAFD95E6-CBA2-47FF-AF54-3DDF8D26216A}" srcOrd="6" destOrd="0" presId="urn:microsoft.com/office/officeart/2005/8/layout/hProcess9"/>
    <dgm:cxn modelId="{F5E36259-5E53-46EE-834C-CABC8E116BB1}" type="presParOf" srcId="{FE224233-3229-4CA3-9BFD-6DBA7E3120C7}" destId="{413F905C-DE66-4F76-8D75-0C46FCF8BCE5}" srcOrd="7" destOrd="0" presId="urn:microsoft.com/office/officeart/2005/8/layout/hProcess9"/>
    <dgm:cxn modelId="{66C62F90-D6FD-442A-8E00-C9531EFB43E9}" type="presParOf" srcId="{FE224233-3229-4CA3-9BFD-6DBA7E3120C7}" destId="{EAAD2C00-5D27-4EC9-97A8-90FE7D60F76D}" srcOrd="8" destOrd="0" presId="urn:microsoft.com/office/officeart/2005/8/layout/hProcess9"/>
    <dgm:cxn modelId="{A6402B64-3DEA-4C76-B745-E40F6D34591C}" type="presParOf" srcId="{FE224233-3229-4CA3-9BFD-6DBA7E3120C7}" destId="{35C59181-ED40-44AE-AF90-8383D9F48AE2}" srcOrd="9" destOrd="0" presId="urn:microsoft.com/office/officeart/2005/8/layout/hProcess9"/>
    <dgm:cxn modelId="{1B51D69B-4513-4CBC-B6C3-24CBDC07A064}" type="presParOf" srcId="{FE224233-3229-4CA3-9BFD-6DBA7E3120C7}" destId="{B836B9D9-EF07-4432-9DA1-FF671692EE29}" srcOrd="10" destOrd="0" presId="urn:microsoft.com/office/officeart/2005/8/layout/hProcess9"/>
    <dgm:cxn modelId="{51166E6A-9E68-4A55-993F-E612CF1AC299}" type="presParOf" srcId="{FE224233-3229-4CA3-9BFD-6DBA7E3120C7}" destId="{FBE8A14F-E5A1-4D09-A65D-24F8D9FDCED0}" srcOrd="11" destOrd="0" presId="urn:microsoft.com/office/officeart/2005/8/layout/hProcess9"/>
    <dgm:cxn modelId="{A1A5B946-17C0-4D69-BF85-7F7D7D04554F}" type="presParOf" srcId="{FE224233-3229-4CA3-9BFD-6DBA7E3120C7}" destId="{C2C617EF-B2C3-4664-8ECA-600F3CCA619A}"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4384D4-F5AB-41C8-AAFD-BF794932EE4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a-DK"/>
        </a:p>
      </dgm:t>
    </dgm:pt>
    <dgm:pt modelId="{8E1063B0-5E63-49F9-B3A1-15534CA0D687}">
      <dgm:prSet phldrT="[Tekst]"/>
      <dgm:spPr/>
      <dgm:t>
        <a:bodyPr/>
        <a:lstStyle/>
        <a:p>
          <a:endParaRPr lang="da-DK" dirty="0"/>
        </a:p>
        <a:p>
          <a:endParaRPr lang="da-DK" dirty="0"/>
        </a:p>
      </dgm:t>
    </dgm:pt>
    <dgm:pt modelId="{CF65622C-3419-46C2-81D4-C7A9C8A4AF33}" type="parTrans" cxnId="{0897D700-87A6-4056-B746-9E52F174A83E}">
      <dgm:prSet/>
      <dgm:spPr/>
      <dgm:t>
        <a:bodyPr/>
        <a:lstStyle/>
        <a:p>
          <a:endParaRPr lang="da-DK"/>
        </a:p>
      </dgm:t>
    </dgm:pt>
    <dgm:pt modelId="{502428A9-D542-4D2B-861B-B877D3C4059F}" type="sibTrans" cxnId="{0897D700-87A6-4056-B746-9E52F174A83E}">
      <dgm:prSet/>
      <dgm:spPr/>
      <dgm:t>
        <a:bodyPr/>
        <a:lstStyle/>
        <a:p>
          <a:endParaRPr lang="da-DK"/>
        </a:p>
      </dgm:t>
    </dgm:pt>
    <dgm:pt modelId="{FE905133-A5A0-4773-99D6-7B456E2616DA}">
      <dgm:prSet phldrT="[Tekst]"/>
      <dgm:spPr/>
      <dgm:t>
        <a:bodyPr/>
        <a:lstStyle/>
        <a:p>
          <a:r>
            <a:rPr lang="da-DK" dirty="0"/>
            <a:t>HNF kontakter kunden</a:t>
          </a:r>
        </a:p>
      </dgm:t>
    </dgm:pt>
    <dgm:pt modelId="{2AE92CD0-3C87-468B-B2A8-F9E301B05E8C}" type="parTrans" cxnId="{3765B22E-2060-4736-94F2-F7FC7F0CB8A1}">
      <dgm:prSet/>
      <dgm:spPr/>
      <dgm:t>
        <a:bodyPr/>
        <a:lstStyle/>
        <a:p>
          <a:endParaRPr lang="da-DK"/>
        </a:p>
      </dgm:t>
    </dgm:pt>
    <dgm:pt modelId="{4834506E-9C7E-4733-B86A-2ED4C47CD8FB}" type="sibTrans" cxnId="{3765B22E-2060-4736-94F2-F7FC7F0CB8A1}">
      <dgm:prSet/>
      <dgm:spPr/>
      <dgm:t>
        <a:bodyPr/>
        <a:lstStyle/>
        <a:p>
          <a:endParaRPr lang="da-DK"/>
        </a:p>
      </dgm:t>
    </dgm:pt>
    <dgm:pt modelId="{5777B923-A929-4FE5-BC20-C439AA3620AF}">
      <dgm:prSet phldrT="[Tekst]" phldr="1"/>
      <dgm:spPr/>
      <dgm:t>
        <a:bodyPr/>
        <a:lstStyle/>
        <a:p>
          <a:endParaRPr lang="da-DK" dirty="0"/>
        </a:p>
      </dgm:t>
    </dgm:pt>
    <dgm:pt modelId="{3E3226A2-81AF-4026-A272-CEF6B2DA76A9}" type="parTrans" cxnId="{54787925-F3A1-4EA6-8909-1B25C3C9347A}">
      <dgm:prSet/>
      <dgm:spPr/>
      <dgm:t>
        <a:bodyPr/>
        <a:lstStyle/>
        <a:p>
          <a:endParaRPr lang="da-DK"/>
        </a:p>
      </dgm:t>
    </dgm:pt>
    <dgm:pt modelId="{B50C5284-3FD3-4139-B1BB-4532F25A02E0}" type="sibTrans" cxnId="{54787925-F3A1-4EA6-8909-1B25C3C9347A}">
      <dgm:prSet/>
      <dgm:spPr/>
      <dgm:t>
        <a:bodyPr/>
        <a:lstStyle/>
        <a:p>
          <a:endParaRPr lang="da-DK"/>
        </a:p>
      </dgm:t>
    </dgm:pt>
    <dgm:pt modelId="{19E756F6-3B5B-4219-885A-8272BA1D25ED}">
      <dgm:prSet phldrT="[Tekst]"/>
      <dgm:spPr/>
      <dgm:t>
        <a:bodyPr/>
        <a:lstStyle/>
        <a:p>
          <a:r>
            <a:rPr lang="da-DK" dirty="0"/>
            <a:t>Kunden modtager en leveringsaftale samt et tilbud på fjernvarme (pris)</a:t>
          </a:r>
        </a:p>
      </dgm:t>
    </dgm:pt>
    <dgm:pt modelId="{6DBF35A8-78A8-428F-9138-0385168FF248}" type="parTrans" cxnId="{D37830E0-5702-4080-9393-2B6A3F72D8C4}">
      <dgm:prSet/>
      <dgm:spPr/>
      <dgm:t>
        <a:bodyPr/>
        <a:lstStyle/>
        <a:p>
          <a:endParaRPr lang="da-DK"/>
        </a:p>
      </dgm:t>
    </dgm:pt>
    <dgm:pt modelId="{A75BEE4D-3513-4DE3-BA2E-DC386D6AD1F7}" type="sibTrans" cxnId="{D37830E0-5702-4080-9393-2B6A3F72D8C4}">
      <dgm:prSet/>
      <dgm:spPr/>
      <dgm:t>
        <a:bodyPr/>
        <a:lstStyle/>
        <a:p>
          <a:endParaRPr lang="da-DK"/>
        </a:p>
      </dgm:t>
    </dgm:pt>
    <dgm:pt modelId="{4C337358-DB38-44CC-B13B-B2D32F3C1E7A}">
      <dgm:prSet phldrT="[Tekst]"/>
      <dgm:spPr/>
      <dgm:t>
        <a:bodyPr/>
        <a:lstStyle/>
        <a:p>
          <a:r>
            <a:rPr lang="da-DK" dirty="0"/>
            <a:t>Kunden underskriver aftalen og betaler</a:t>
          </a:r>
        </a:p>
      </dgm:t>
    </dgm:pt>
    <dgm:pt modelId="{30C926F5-8BFB-406C-9B10-379B57B630E0}" type="parTrans" cxnId="{DF0038F9-6150-4689-A5C4-C1B8441007CC}">
      <dgm:prSet/>
      <dgm:spPr/>
      <dgm:t>
        <a:bodyPr/>
        <a:lstStyle/>
        <a:p>
          <a:endParaRPr lang="da-DK"/>
        </a:p>
      </dgm:t>
    </dgm:pt>
    <dgm:pt modelId="{B055E871-125F-41DC-AC0E-B694249C322A}" type="sibTrans" cxnId="{DF0038F9-6150-4689-A5C4-C1B8441007CC}">
      <dgm:prSet/>
      <dgm:spPr/>
      <dgm:t>
        <a:bodyPr/>
        <a:lstStyle/>
        <a:p>
          <a:endParaRPr lang="da-DK"/>
        </a:p>
      </dgm:t>
    </dgm:pt>
    <dgm:pt modelId="{3D304006-E630-4042-B8E9-D20160EE2C47}">
      <dgm:prSet phldrT="[Tekst]"/>
      <dgm:spPr/>
      <dgm:t>
        <a:bodyPr/>
        <a:lstStyle/>
        <a:p>
          <a:r>
            <a:rPr lang="da-DK" dirty="0"/>
            <a:t>Entreprenør graver ledning ind til bygning</a:t>
          </a:r>
        </a:p>
      </dgm:t>
    </dgm:pt>
    <dgm:pt modelId="{3029EB1A-806B-43C1-9F41-8D7F8744E785}" type="parTrans" cxnId="{ABFD10F4-736D-4B47-AD3B-02FC7705C958}">
      <dgm:prSet/>
      <dgm:spPr/>
      <dgm:t>
        <a:bodyPr/>
        <a:lstStyle/>
        <a:p>
          <a:endParaRPr lang="da-DK"/>
        </a:p>
      </dgm:t>
    </dgm:pt>
    <dgm:pt modelId="{BD214E62-8561-43F1-88FD-0DF883BF1EF2}" type="sibTrans" cxnId="{ABFD10F4-736D-4B47-AD3B-02FC7705C958}">
      <dgm:prSet/>
      <dgm:spPr/>
      <dgm:t>
        <a:bodyPr/>
        <a:lstStyle/>
        <a:p>
          <a:endParaRPr lang="da-DK"/>
        </a:p>
      </dgm:t>
    </dgm:pt>
    <dgm:pt modelId="{C61D4793-C882-4305-8F32-EFFC9AED090C}">
      <dgm:prSet phldrT="[Tekst]"/>
      <dgm:spPr/>
      <dgm:t>
        <a:bodyPr/>
        <a:lstStyle/>
        <a:p>
          <a:r>
            <a:rPr lang="da-DK" dirty="0"/>
            <a:t>HNF og Entreprenør besigtiger ejendommen sammen med kunden</a:t>
          </a:r>
        </a:p>
      </dgm:t>
    </dgm:pt>
    <dgm:pt modelId="{065A9A48-FCDF-4240-A5D7-518E2A9AD950}" type="parTrans" cxnId="{4E147C3B-2879-4FB3-B5F5-AAC66DE356FD}">
      <dgm:prSet/>
      <dgm:spPr/>
      <dgm:t>
        <a:bodyPr/>
        <a:lstStyle/>
        <a:p>
          <a:endParaRPr lang="da-DK"/>
        </a:p>
      </dgm:t>
    </dgm:pt>
    <dgm:pt modelId="{15C96AA6-7CDE-4AF3-A7E5-559952C98343}" type="sibTrans" cxnId="{4E147C3B-2879-4FB3-B5F5-AAC66DE356FD}">
      <dgm:prSet/>
      <dgm:spPr/>
      <dgm:t>
        <a:bodyPr/>
        <a:lstStyle/>
        <a:p>
          <a:endParaRPr lang="da-DK"/>
        </a:p>
      </dgm:t>
    </dgm:pt>
    <dgm:pt modelId="{AC0D0FA9-5BBD-4AF1-96BC-93FE38E6011D}">
      <dgm:prSet phldrT="[Tekst]"/>
      <dgm:spPr/>
      <dgm:t>
        <a:bodyPr/>
        <a:lstStyle/>
        <a:p>
          <a:endParaRPr lang="da-DK" dirty="0"/>
        </a:p>
        <a:p>
          <a:endParaRPr lang="da-DK" dirty="0"/>
        </a:p>
      </dgm:t>
    </dgm:pt>
    <dgm:pt modelId="{75247C33-6CC3-418E-960F-710FCF2F2D31}" type="parTrans" cxnId="{48A620C9-0A56-4E22-AEAB-8B5AFA7B12F9}">
      <dgm:prSet/>
      <dgm:spPr/>
      <dgm:t>
        <a:bodyPr/>
        <a:lstStyle/>
        <a:p>
          <a:endParaRPr lang="da-DK"/>
        </a:p>
      </dgm:t>
    </dgm:pt>
    <dgm:pt modelId="{8B49A451-6B31-4490-B000-A3C686895D90}" type="sibTrans" cxnId="{48A620C9-0A56-4E22-AEAB-8B5AFA7B12F9}">
      <dgm:prSet/>
      <dgm:spPr/>
      <dgm:t>
        <a:bodyPr/>
        <a:lstStyle/>
        <a:p>
          <a:endParaRPr lang="da-DK"/>
        </a:p>
      </dgm:t>
    </dgm:pt>
    <dgm:pt modelId="{C2D00DE6-9BEC-40B5-8500-D0B8F452BC91}">
      <dgm:prSet/>
      <dgm:spPr/>
      <dgm:t>
        <a:bodyPr/>
        <a:lstStyle/>
        <a:p>
          <a:r>
            <a:rPr lang="da-DK" dirty="0"/>
            <a:t>VVS’er installerer fjervarmeunit og afmontere oliefyr samt evt. tank</a:t>
          </a:r>
        </a:p>
      </dgm:t>
    </dgm:pt>
    <dgm:pt modelId="{6A7B66B3-B27E-49C8-B062-3158C2591D65}" type="parTrans" cxnId="{322FF8FD-3416-46D5-8A02-E2252F284CF6}">
      <dgm:prSet/>
      <dgm:spPr/>
      <dgm:t>
        <a:bodyPr/>
        <a:lstStyle/>
        <a:p>
          <a:endParaRPr lang="da-DK"/>
        </a:p>
      </dgm:t>
    </dgm:pt>
    <dgm:pt modelId="{7605D844-853A-4E6C-BD48-D1A208EBC1AC}" type="sibTrans" cxnId="{322FF8FD-3416-46D5-8A02-E2252F284CF6}">
      <dgm:prSet/>
      <dgm:spPr/>
      <dgm:t>
        <a:bodyPr/>
        <a:lstStyle/>
        <a:p>
          <a:endParaRPr lang="da-DK"/>
        </a:p>
      </dgm:t>
    </dgm:pt>
    <dgm:pt modelId="{81041CC8-CEB0-49F6-A0CF-A6D12EAE1A45}">
      <dgm:prSet/>
      <dgm:spPr/>
      <dgm:t>
        <a:bodyPr/>
        <a:lstStyle/>
        <a:p>
          <a:r>
            <a:rPr lang="da-DK"/>
            <a:t>Kunden modtager fjernvarme</a:t>
          </a:r>
          <a:endParaRPr lang="da-DK" dirty="0"/>
        </a:p>
      </dgm:t>
    </dgm:pt>
    <dgm:pt modelId="{C09B5404-BDC7-450A-9CBD-20B6CACACF33}" type="parTrans" cxnId="{0994EC89-4178-4CE8-821B-EF79EF5297EC}">
      <dgm:prSet/>
      <dgm:spPr/>
      <dgm:t>
        <a:bodyPr/>
        <a:lstStyle/>
        <a:p>
          <a:endParaRPr lang="da-DK"/>
        </a:p>
      </dgm:t>
    </dgm:pt>
    <dgm:pt modelId="{6EBD5B00-7174-4097-9093-6B0C9261096E}" type="sibTrans" cxnId="{0994EC89-4178-4CE8-821B-EF79EF5297EC}">
      <dgm:prSet/>
      <dgm:spPr/>
      <dgm:t>
        <a:bodyPr/>
        <a:lstStyle/>
        <a:p>
          <a:endParaRPr lang="da-DK"/>
        </a:p>
      </dgm:t>
    </dgm:pt>
    <dgm:pt modelId="{CBEAE9EF-F36F-451F-A38C-98527E003B0A}">
      <dgm:prSet phldrT="[Tekst]" phldr="1"/>
      <dgm:spPr/>
      <dgm:t>
        <a:bodyPr/>
        <a:lstStyle/>
        <a:p>
          <a:endParaRPr lang="da-DK" dirty="0"/>
        </a:p>
      </dgm:t>
    </dgm:pt>
    <dgm:pt modelId="{BFB9FF9B-6485-4EF8-9098-D08322CF817B}" type="sibTrans" cxnId="{5445B912-A750-45D1-927A-19EDADA7A5A4}">
      <dgm:prSet/>
      <dgm:spPr/>
      <dgm:t>
        <a:bodyPr/>
        <a:lstStyle/>
        <a:p>
          <a:endParaRPr lang="da-DK"/>
        </a:p>
      </dgm:t>
    </dgm:pt>
    <dgm:pt modelId="{E8C1E849-AFAD-4BB0-A7CC-709AF7036AF6}" type="parTrans" cxnId="{5445B912-A750-45D1-927A-19EDADA7A5A4}">
      <dgm:prSet/>
      <dgm:spPr/>
      <dgm:t>
        <a:bodyPr/>
        <a:lstStyle/>
        <a:p>
          <a:endParaRPr lang="da-DK"/>
        </a:p>
      </dgm:t>
    </dgm:pt>
    <dgm:pt modelId="{C6D705FA-B38A-40C4-8F25-0F670E70DC78}" type="pres">
      <dgm:prSet presAssocID="{744384D4-F5AB-41C8-AAFD-BF794932EE4A}" presName="linearFlow" presStyleCnt="0">
        <dgm:presLayoutVars>
          <dgm:dir/>
          <dgm:animLvl val="lvl"/>
          <dgm:resizeHandles val="exact"/>
        </dgm:presLayoutVars>
      </dgm:prSet>
      <dgm:spPr/>
    </dgm:pt>
    <dgm:pt modelId="{C7DC0EA0-330B-4015-9397-00864DAEDAC6}" type="pres">
      <dgm:prSet presAssocID="{8E1063B0-5E63-49F9-B3A1-15534CA0D687}" presName="composite" presStyleCnt="0"/>
      <dgm:spPr/>
    </dgm:pt>
    <dgm:pt modelId="{D7E93B44-60A5-4993-A32C-BB3FA1CC97E0}" type="pres">
      <dgm:prSet presAssocID="{8E1063B0-5E63-49F9-B3A1-15534CA0D687}" presName="parentText" presStyleLbl="alignNode1" presStyleIdx="0" presStyleCnt="4">
        <dgm:presLayoutVars>
          <dgm:chMax val="1"/>
          <dgm:bulletEnabled val="1"/>
        </dgm:presLayoutVars>
      </dgm:prSet>
      <dgm:spPr/>
    </dgm:pt>
    <dgm:pt modelId="{DF42AC9B-42A5-4F09-B786-B53971A67197}" type="pres">
      <dgm:prSet presAssocID="{8E1063B0-5E63-49F9-B3A1-15534CA0D687}" presName="descendantText" presStyleLbl="alignAcc1" presStyleIdx="0" presStyleCnt="4">
        <dgm:presLayoutVars>
          <dgm:bulletEnabled val="1"/>
        </dgm:presLayoutVars>
      </dgm:prSet>
      <dgm:spPr/>
    </dgm:pt>
    <dgm:pt modelId="{5C712FB2-E49A-4DC5-9418-8B6DDD189580}" type="pres">
      <dgm:prSet presAssocID="{502428A9-D542-4D2B-861B-B877D3C4059F}" presName="sp" presStyleCnt="0"/>
      <dgm:spPr/>
    </dgm:pt>
    <dgm:pt modelId="{A1A73B60-14CE-4658-B6B3-3A6D77C13EBB}" type="pres">
      <dgm:prSet presAssocID="{5777B923-A929-4FE5-BC20-C439AA3620AF}" presName="composite" presStyleCnt="0"/>
      <dgm:spPr/>
    </dgm:pt>
    <dgm:pt modelId="{DA159BCF-3D27-4CB6-BAA9-9AB472A52371}" type="pres">
      <dgm:prSet presAssocID="{5777B923-A929-4FE5-BC20-C439AA3620AF}" presName="parentText" presStyleLbl="alignNode1" presStyleIdx="1" presStyleCnt="4">
        <dgm:presLayoutVars>
          <dgm:chMax val="1"/>
          <dgm:bulletEnabled val="1"/>
        </dgm:presLayoutVars>
      </dgm:prSet>
      <dgm:spPr/>
    </dgm:pt>
    <dgm:pt modelId="{BF97E7C4-D61B-4C1D-8757-459E4E7F010E}" type="pres">
      <dgm:prSet presAssocID="{5777B923-A929-4FE5-BC20-C439AA3620AF}" presName="descendantText" presStyleLbl="alignAcc1" presStyleIdx="1" presStyleCnt="4">
        <dgm:presLayoutVars>
          <dgm:bulletEnabled val="1"/>
        </dgm:presLayoutVars>
      </dgm:prSet>
      <dgm:spPr/>
    </dgm:pt>
    <dgm:pt modelId="{6E4B2EAF-3360-4D22-87DC-1CF01672F500}" type="pres">
      <dgm:prSet presAssocID="{B50C5284-3FD3-4139-B1BB-4532F25A02E0}" presName="sp" presStyleCnt="0"/>
      <dgm:spPr/>
    </dgm:pt>
    <dgm:pt modelId="{FD8FC12B-A41A-4047-8859-79B2A931F93A}" type="pres">
      <dgm:prSet presAssocID="{CBEAE9EF-F36F-451F-A38C-98527E003B0A}" presName="composite" presStyleCnt="0"/>
      <dgm:spPr/>
    </dgm:pt>
    <dgm:pt modelId="{70916DB7-BA86-4D62-8256-944E239E7F04}" type="pres">
      <dgm:prSet presAssocID="{CBEAE9EF-F36F-451F-A38C-98527E003B0A}" presName="parentText" presStyleLbl="alignNode1" presStyleIdx="2" presStyleCnt="4">
        <dgm:presLayoutVars>
          <dgm:chMax val="1"/>
          <dgm:bulletEnabled val="1"/>
        </dgm:presLayoutVars>
      </dgm:prSet>
      <dgm:spPr/>
    </dgm:pt>
    <dgm:pt modelId="{2A3D095E-3C57-47E3-9574-3990A28468A1}" type="pres">
      <dgm:prSet presAssocID="{CBEAE9EF-F36F-451F-A38C-98527E003B0A}" presName="descendantText" presStyleLbl="alignAcc1" presStyleIdx="2" presStyleCnt="4">
        <dgm:presLayoutVars>
          <dgm:bulletEnabled val="1"/>
        </dgm:presLayoutVars>
      </dgm:prSet>
      <dgm:spPr/>
    </dgm:pt>
    <dgm:pt modelId="{C5BD2FF1-8554-43E9-9C83-24B90C03F3D6}" type="pres">
      <dgm:prSet presAssocID="{BFB9FF9B-6485-4EF8-9098-D08322CF817B}" presName="sp" presStyleCnt="0"/>
      <dgm:spPr/>
    </dgm:pt>
    <dgm:pt modelId="{B35EE409-03CF-4964-A3D0-67B37838A404}" type="pres">
      <dgm:prSet presAssocID="{AC0D0FA9-5BBD-4AF1-96BC-93FE38E6011D}" presName="composite" presStyleCnt="0"/>
      <dgm:spPr/>
    </dgm:pt>
    <dgm:pt modelId="{12195B18-A6C1-4D5F-85D8-D3E8CA34AC38}" type="pres">
      <dgm:prSet presAssocID="{AC0D0FA9-5BBD-4AF1-96BC-93FE38E6011D}" presName="parentText" presStyleLbl="alignNode1" presStyleIdx="3" presStyleCnt="4">
        <dgm:presLayoutVars>
          <dgm:chMax val="1"/>
          <dgm:bulletEnabled val="1"/>
        </dgm:presLayoutVars>
      </dgm:prSet>
      <dgm:spPr/>
    </dgm:pt>
    <dgm:pt modelId="{45AD08CF-F01F-4EE1-8DE8-EF0779B97856}" type="pres">
      <dgm:prSet presAssocID="{AC0D0FA9-5BBD-4AF1-96BC-93FE38E6011D}" presName="descendantText" presStyleLbl="alignAcc1" presStyleIdx="3" presStyleCnt="4">
        <dgm:presLayoutVars>
          <dgm:bulletEnabled val="1"/>
        </dgm:presLayoutVars>
      </dgm:prSet>
      <dgm:spPr/>
    </dgm:pt>
  </dgm:ptLst>
  <dgm:cxnLst>
    <dgm:cxn modelId="{0897D700-87A6-4056-B746-9E52F174A83E}" srcId="{744384D4-F5AB-41C8-AAFD-BF794932EE4A}" destId="{8E1063B0-5E63-49F9-B3A1-15534CA0D687}" srcOrd="0" destOrd="0" parTransId="{CF65622C-3419-46C2-81D4-C7A9C8A4AF33}" sibTransId="{502428A9-D542-4D2B-861B-B877D3C4059F}"/>
    <dgm:cxn modelId="{5445B912-A750-45D1-927A-19EDADA7A5A4}" srcId="{744384D4-F5AB-41C8-AAFD-BF794932EE4A}" destId="{CBEAE9EF-F36F-451F-A38C-98527E003B0A}" srcOrd="2" destOrd="0" parTransId="{E8C1E849-AFAD-4BB0-A7CC-709AF7036AF6}" sibTransId="{BFB9FF9B-6485-4EF8-9098-D08322CF817B}"/>
    <dgm:cxn modelId="{C4A8311C-A6E1-4AA1-A2B0-77311827F8FD}" type="presOf" srcId="{744384D4-F5AB-41C8-AAFD-BF794932EE4A}" destId="{C6D705FA-B38A-40C4-8F25-0F670E70DC78}" srcOrd="0" destOrd="0" presId="urn:microsoft.com/office/officeart/2005/8/layout/chevron2"/>
    <dgm:cxn modelId="{54787925-F3A1-4EA6-8909-1B25C3C9347A}" srcId="{744384D4-F5AB-41C8-AAFD-BF794932EE4A}" destId="{5777B923-A929-4FE5-BC20-C439AA3620AF}" srcOrd="1" destOrd="0" parTransId="{3E3226A2-81AF-4026-A272-CEF6B2DA76A9}" sibTransId="{B50C5284-3FD3-4139-B1BB-4532F25A02E0}"/>
    <dgm:cxn modelId="{3765B22E-2060-4736-94F2-F7FC7F0CB8A1}" srcId="{8E1063B0-5E63-49F9-B3A1-15534CA0D687}" destId="{FE905133-A5A0-4773-99D6-7B456E2616DA}" srcOrd="0" destOrd="0" parTransId="{2AE92CD0-3C87-468B-B2A8-F9E301B05E8C}" sibTransId="{4834506E-9C7E-4733-B86A-2ED4C47CD8FB}"/>
    <dgm:cxn modelId="{4E147C3B-2879-4FB3-B5F5-AAC66DE356FD}" srcId="{8E1063B0-5E63-49F9-B3A1-15534CA0D687}" destId="{C61D4793-C882-4305-8F32-EFFC9AED090C}" srcOrd="1" destOrd="0" parTransId="{065A9A48-FCDF-4240-A5D7-518E2A9AD950}" sibTransId="{15C96AA6-7CDE-4AF3-A7E5-559952C98343}"/>
    <dgm:cxn modelId="{98B60543-8A9F-409C-BB66-14F7D6A6788B}" type="presOf" srcId="{CBEAE9EF-F36F-451F-A38C-98527E003B0A}" destId="{70916DB7-BA86-4D62-8256-944E239E7F04}" srcOrd="0" destOrd="0" presId="urn:microsoft.com/office/officeart/2005/8/layout/chevron2"/>
    <dgm:cxn modelId="{85D25A43-5BC7-4445-B120-18B9B9F54A76}" type="presOf" srcId="{8E1063B0-5E63-49F9-B3A1-15534CA0D687}" destId="{D7E93B44-60A5-4993-A32C-BB3FA1CC97E0}" srcOrd="0" destOrd="0" presId="urn:microsoft.com/office/officeart/2005/8/layout/chevron2"/>
    <dgm:cxn modelId="{AC61E44B-A844-42EC-A935-789B473D626A}" type="presOf" srcId="{FE905133-A5A0-4773-99D6-7B456E2616DA}" destId="{DF42AC9B-42A5-4F09-B786-B53971A67197}" srcOrd="0" destOrd="0" presId="urn:microsoft.com/office/officeart/2005/8/layout/chevron2"/>
    <dgm:cxn modelId="{54DF1B85-D16D-4A82-8E6C-B3AA36BC13E4}" type="presOf" srcId="{C2D00DE6-9BEC-40B5-8500-D0B8F452BC91}" destId="{45AD08CF-F01F-4EE1-8DE8-EF0779B97856}" srcOrd="0" destOrd="0" presId="urn:microsoft.com/office/officeart/2005/8/layout/chevron2"/>
    <dgm:cxn modelId="{0994EC89-4178-4CE8-821B-EF79EF5297EC}" srcId="{AC0D0FA9-5BBD-4AF1-96BC-93FE38E6011D}" destId="{81041CC8-CEB0-49F6-A0CF-A6D12EAE1A45}" srcOrd="1" destOrd="0" parTransId="{C09B5404-BDC7-450A-9CBD-20B6CACACF33}" sibTransId="{6EBD5B00-7174-4097-9093-6B0C9261096E}"/>
    <dgm:cxn modelId="{C4238D8F-71A1-4E8E-94F5-B816CA84CF15}" type="presOf" srcId="{81041CC8-CEB0-49F6-A0CF-A6D12EAE1A45}" destId="{45AD08CF-F01F-4EE1-8DE8-EF0779B97856}" srcOrd="0" destOrd="1" presId="urn:microsoft.com/office/officeart/2005/8/layout/chevron2"/>
    <dgm:cxn modelId="{C3967390-AA73-431F-89B5-F64D24DD155B}" type="presOf" srcId="{3D304006-E630-4042-B8E9-D20160EE2C47}" destId="{2A3D095E-3C57-47E3-9574-3990A28468A1}" srcOrd="0" destOrd="0" presId="urn:microsoft.com/office/officeart/2005/8/layout/chevron2"/>
    <dgm:cxn modelId="{BEB0AF90-B676-48D5-94D7-164AEF5C753C}" type="presOf" srcId="{C61D4793-C882-4305-8F32-EFFC9AED090C}" destId="{DF42AC9B-42A5-4F09-B786-B53971A67197}" srcOrd="0" destOrd="1" presId="urn:microsoft.com/office/officeart/2005/8/layout/chevron2"/>
    <dgm:cxn modelId="{54168BBF-5E2B-4D33-9957-E9BF9A420616}" type="presOf" srcId="{AC0D0FA9-5BBD-4AF1-96BC-93FE38E6011D}" destId="{12195B18-A6C1-4D5F-85D8-D3E8CA34AC38}" srcOrd="0" destOrd="0" presId="urn:microsoft.com/office/officeart/2005/8/layout/chevron2"/>
    <dgm:cxn modelId="{FBED7EC4-F777-4DD8-AAC9-021C41AB9AF9}" type="presOf" srcId="{4C337358-DB38-44CC-B13B-B2D32F3C1E7A}" destId="{BF97E7C4-D61B-4C1D-8757-459E4E7F010E}" srcOrd="0" destOrd="1" presId="urn:microsoft.com/office/officeart/2005/8/layout/chevron2"/>
    <dgm:cxn modelId="{48A620C9-0A56-4E22-AEAB-8B5AFA7B12F9}" srcId="{744384D4-F5AB-41C8-AAFD-BF794932EE4A}" destId="{AC0D0FA9-5BBD-4AF1-96BC-93FE38E6011D}" srcOrd="3" destOrd="0" parTransId="{75247C33-6CC3-418E-960F-710FCF2F2D31}" sibTransId="{8B49A451-6B31-4490-B000-A3C686895D90}"/>
    <dgm:cxn modelId="{D37830E0-5702-4080-9393-2B6A3F72D8C4}" srcId="{5777B923-A929-4FE5-BC20-C439AA3620AF}" destId="{19E756F6-3B5B-4219-885A-8272BA1D25ED}" srcOrd="0" destOrd="0" parTransId="{6DBF35A8-78A8-428F-9138-0385168FF248}" sibTransId="{A75BEE4D-3513-4DE3-BA2E-DC386D6AD1F7}"/>
    <dgm:cxn modelId="{B9D704E6-E372-47C4-A6FF-585BC37FCFE0}" type="presOf" srcId="{5777B923-A929-4FE5-BC20-C439AA3620AF}" destId="{DA159BCF-3D27-4CB6-BAA9-9AB472A52371}" srcOrd="0" destOrd="0" presId="urn:microsoft.com/office/officeart/2005/8/layout/chevron2"/>
    <dgm:cxn modelId="{826A95EB-691E-4F15-9D07-2C56C8A46D06}" type="presOf" srcId="{19E756F6-3B5B-4219-885A-8272BA1D25ED}" destId="{BF97E7C4-D61B-4C1D-8757-459E4E7F010E}" srcOrd="0" destOrd="0" presId="urn:microsoft.com/office/officeart/2005/8/layout/chevron2"/>
    <dgm:cxn modelId="{ABFD10F4-736D-4B47-AD3B-02FC7705C958}" srcId="{CBEAE9EF-F36F-451F-A38C-98527E003B0A}" destId="{3D304006-E630-4042-B8E9-D20160EE2C47}" srcOrd="0" destOrd="0" parTransId="{3029EB1A-806B-43C1-9F41-8D7F8744E785}" sibTransId="{BD214E62-8561-43F1-88FD-0DF883BF1EF2}"/>
    <dgm:cxn modelId="{DF0038F9-6150-4689-A5C4-C1B8441007CC}" srcId="{5777B923-A929-4FE5-BC20-C439AA3620AF}" destId="{4C337358-DB38-44CC-B13B-B2D32F3C1E7A}" srcOrd="1" destOrd="0" parTransId="{30C926F5-8BFB-406C-9B10-379B57B630E0}" sibTransId="{B055E871-125F-41DC-AC0E-B694249C322A}"/>
    <dgm:cxn modelId="{322FF8FD-3416-46D5-8A02-E2252F284CF6}" srcId="{AC0D0FA9-5BBD-4AF1-96BC-93FE38E6011D}" destId="{C2D00DE6-9BEC-40B5-8500-D0B8F452BC91}" srcOrd="0" destOrd="0" parTransId="{6A7B66B3-B27E-49C8-B062-3158C2591D65}" sibTransId="{7605D844-853A-4E6C-BD48-D1A208EBC1AC}"/>
    <dgm:cxn modelId="{618F4319-7B5B-4935-B220-5481AF5BA664}" type="presParOf" srcId="{C6D705FA-B38A-40C4-8F25-0F670E70DC78}" destId="{C7DC0EA0-330B-4015-9397-00864DAEDAC6}" srcOrd="0" destOrd="0" presId="urn:microsoft.com/office/officeart/2005/8/layout/chevron2"/>
    <dgm:cxn modelId="{581EAFE9-FD05-4D19-B1C4-395CA66FDCBD}" type="presParOf" srcId="{C7DC0EA0-330B-4015-9397-00864DAEDAC6}" destId="{D7E93B44-60A5-4993-A32C-BB3FA1CC97E0}" srcOrd="0" destOrd="0" presId="urn:microsoft.com/office/officeart/2005/8/layout/chevron2"/>
    <dgm:cxn modelId="{CAF95C66-CE33-41FF-864C-FE04BBC1153F}" type="presParOf" srcId="{C7DC0EA0-330B-4015-9397-00864DAEDAC6}" destId="{DF42AC9B-42A5-4F09-B786-B53971A67197}" srcOrd="1" destOrd="0" presId="urn:microsoft.com/office/officeart/2005/8/layout/chevron2"/>
    <dgm:cxn modelId="{5C2287F9-12B5-4D05-B372-EC0E1DD96AB8}" type="presParOf" srcId="{C6D705FA-B38A-40C4-8F25-0F670E70DC78}" destId="{5C712FB2-E49A-4DC5-9418-8B6DDD189580}" srcOrd="1" destOrd="0" presId="urn:microsoft.com/office/officeart/2005/8/layout/chevron2"/>
    <dgm:cxn modelId="{762111FE-520F-4FD1-B505-16B262063699}" type="presParOf" srcId="{C6D705FA-B38A-40C4-8F25-0F670E70DC78}" destId="{A1A73B60-14CE-4658-B6B3-3A6D77C13EBB}" srcOrd="2" destOrd="0" presId="urn:microsoft.com/office/officeart/2005/8/layout/chevron2"/>
    <dgm:cxn modelId="{D82ADFDA-5E6D-4F8E-B557-288FF207F1D5}" type="presParOf" srcId="{A1A73B60-14CE-4658-B6B3-3A6D77C13EBB}" destId="{DA159BCF-3D27-4CB6-BAA9-9AB472A52371}" srcOrd="0" destOrd="0" presId="urn:microsoft.com/office/officeart/2005/8/layout/chevron2"/>
    <dgm:cxn modelId="{C42EACA3-7AC9-459D-AF45-1E4DF157EF3B}" type="presParOf" srcId="{A1A73B60-14CE-4658-B6B3-3A6D77C13EBB}" destId="{BF97E7C4-D61B-4C1D-8757-459E4E7F010E}" srcOrd="1" destOrd="0" presId="urn:microsoft.com/office/officeart/2005/8/layout/chevron2"/>
    <dgm:cxn modelId="{24AF04C5-7A9B-43E0-A562-96E1947AB967}" type="presParOf" srcId="{C6D705FA-B38A-40C4-8F25-0F670E70DC78}" destId="{6E4B2EAF-3360-4D22-87DC-1CF01672F500}" srcOrd="3" destOrd="0" presId="urn:microsoft.com/office/officeart/2005/8/layout/chevron2"/>
    <dgm:cxn modelId="{EFEB9B6F-9FDD-400B-B4DF-DEEB2DDB7317}" type="presParOf" srcId="{C6D705FA-B38A-40C4-8F25-0F670E70DC78}" destId="{FD8FC12B-A41A-4047-8859-79B2A931F93A}" srcOrd="4" destOrd="0" presId="urn:microsoft.com/office/officeart/2005/8/layout/chevron2"/>
    <dgm:cxn modelId="{5278B779-7A29-43AB-A0DF-70E2F21FFDEE}" type="presParOf" srcId="{FD8FC12B-A41A-4047-8859-79B2A931F93A}" destId="{70916DB7-BA86-4D62-8256-944E239E7F04}" srcOrd="0" destOrd="0" presId="urn:microsoft.com/office/officeart/2005/8/layout/chevron2"/>
    <dgm:cxn modelId="{FC1F3926-8E7C-4DB1-BC70-4AF8BC198695}" type="presParOf" srcId="{FD8FC12B-A41A-4047-8859-79B2A931F93A}" destId="{2A3D095E-3C57-47E3-9574-3990A28468A1}" srcOrd="1" destOrd="0" presId="urn:microsoft.com/office/officeart/2005/8/layout/chevron2"/>
    <dgm:cxn modelId="{E34D83CC-0A63-465F-B66D-D45DD24B6B70}" type="presParOf" srcId="{C6D705FA-B38A-40C4-8F25-0F670E70DC78}" destId="{C5BD2FF1-8554-43E9-9C83-24B90C03F3D6}" srcOrd="5" destOrd="0" presId="urn:microsoft.com/office/officeart/2005/8/layout/chevron2"/>
    <dgm:cxn modelId="{143A7152-DD40-464B-AFDD-EEB83253C36A}" type="presParOf" srcId="{C6D705FA-B38A-40C4-8F25-0F670E70DC78}" destId="{B35EE409-03CF-4964-A3D0-67B37838A404}" srcOrd="6" destOrd="0" presId="urn:microsoft.com/office/officeart/2005/8/layout/chevron2"/>
    <dgm:cxn modelId="{06682D05-C92A-42F7-898C-0E92CDA699C6}" type="presParOf" srcId="{B35EE409-03CF-4964-A3D0-67B37838A404}" destId="{12195B18-A6C1-4D5F-85D8-D3E8CA34AC38}" srcOrd="0" destOrd="0" presId="urn:microsoft.com/office/officeart/2005/8/layout/chevron2"/>
    <dgm:cxn modelId="{D99DCBA0-35D4-4816-829F-1BD66B765875}" type="presParOf" srcId="{B35EE409-03CF-4964-A3D0-67B37838A404}" destId="{45AD08CF-F01F-4EE1-8DE8-EF0779B9785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DD934-3996-4796-8518-991A02667E31}">
      <dsp:nvSpPr>
        <dsp:cNvPr id="0" name=""/>
        <dsp:cNvSpPr/>
      </dsp:nvSpPr>
      <dsp:spPr>
        <a:xfrm>
          <a:off x="4" y="0"/>
          <a:ext cx="9297511" cy="43362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5F9534-62C0-4537-A783-6D0B0007CD55}">
      <dsp:nvSpPr>
        <dsp:cNvPr id="0" name=""/>
        <dsp:cNvSpPr/>
      </dsp:nvSpPr>
      <dsp:spPr>
        <a:xfrm>
          <a:off x="1540" y="1300876"/>
          <a:ext cx="1305289" cy="1734502"/>
        </a:xfrm>
        <a:prstGeom prst="roundRect">
          <a:avLst/>
        </a:prstGeom>
        <a:solidFill>
          <a:srgbClr val="D5F1E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rgbClr val="000000"/>
              </a:solidFill>
              <a:latin typeface="Arial"/>
              <a:ea typeface="+mn-ea"/>
              <a:cs typeface="+mn-cs"/>
            </a:rPr>
            <a:t>13 oktober 2023</a:t>
          </a:r>
        </a:p>
        <a:p>
          <a:pPr marL="0" lvl="0" indent="0" algn="ctr" defTabSz="488950">
            <a:lnSpc>
              <a:spcPct val="90000"/>
            </a:lnSpc>
            <a:spcBef>
              <a:spcPct val="0"/>
            </a:spcBef>
            <a:spcAft>
              <a:spcPct val="35000"/>
            </a:spcAft>
            <a:buNone/>
          </a:pPr>
          <a:r>
            <a:rPr lang="da-DK" sz="1100" kern="1200" dirty="0">
              <a:solidFill>
                <a:srgbClr val="000000"/>
              </a:solidFill>
              <a:latin typeface="Arial"/>
              <a:ea typeface="+mn-ea"/>
              <a:cs typeface="+mn-cs"/>
            </a:rPr>
            <a:t> Underskrivelse af kontrakt</a:t>
          </a:r>
        </a:p>
      </dsp:txBody>
      <dsp:txXfrm>
        <a:off x="65259" y="1364595"/>
        <a:ext cx="1177851" cy="1607064"/>
      </dsp:txXfrm>
    </dsp:sp>
    <dsp:sp modelId="{0D99F688-DBF8-490D-94BA-D2C90B350159}">
      <dsp:nvSpPr>
        <dsp:cNvPr id="0" name=""/>
        <dsp:cNvSpPr/>
      </dsp:nvSpPr>
      <dsp:spPr>
        <a:xfrm>
          <a:off x="1380608" y="1317025"/>
          <a:ext cx="1141306" cy="1734502"/>
        </a:xfrm>
        <a:prstGeom prst="roundRect">
          <a:avLst/>
        </a:prstGeom>
        <a:solidFill>
          <a:srgbClr val="A2C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rgbClr val="000000"/>
              </a:solidFill>
              <a:latin typeface="Arial"/>
              <a:ea typeface="+mn-ea"/>
              <a:cs typeface="+mn-cs"/>
            </a:rPr>
            <a:t>20 november 2023 </a:t>
          </a:r>
        </a:p>
        <a:p>
          <a:pPr marL="0" lvl="0" indent="0" algn="ctr" defTabSz="488950">
            <a:lnSpc>
              <a:spcPct val="90000"/>
            </a:lnSpc>
            <a:spcBef>
              <a:spcPct val="0"/>
            </a:spcBef>
            <a:spcAft>
              <a:spcPct val="35000"/>
            </a:spcAft>
            <a:buNone/>
          </a:pPr>
          <a:r>
            <a:rPr lang="da-DK" sz="1100" kern="1200" dirty="0">
              <a:solidFill>
                <a:srgbClr val="000000"/>
              </a:solidFill>
              <a:latin typeface="Arial"/>
              <a:ea typeface="+mn-ea"/>
              <a:cs typeface="+mn-cs"/>
            </a:rPr>
            <a:t>Første spadestik</a:t>
          </a:r>
        </a:p>
      </dsp:txBody>
      <dsp:txXfrm>
        <a:off x="1436322" y="1372739"/>
        <a:ext cx="1029878" cy="1623074"/>
      </dsp:txXfrm>
    </dsp:sp>
    <dsp:sp modelId="{6C4AA137-1904-401A-8140-0E4A481B85F4}">
      <dsp:nvSpPr>
        <dsp:cNvPr id="0" name=""/>
        <dsp:cNvSpPr/>
      </dsp:nvSpPr>
      <dsp:spPr>
        <a:xfrm>
          <a:off x="2588673" y="1317025"/>
          <a:ext cx="1141306" cy="1734502"/>
        </a:xfrm>
        <a:prstGeom prst="roundRect">
          <a:avLst/>
        </a:prstGeom>
        <a:solidFill>
          <a:srgbClr val="D5F1E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tx1"/>
              </a:solidFill>
            </a:rPr>
            <a:t>22 november 2023</a:t>
          </a:r>
        </a:p>
        <a:p>
          <a:pPr marL="0" lvl="0" indent="0" algn="ctr" defTabSz="488950">
            <a:lnSpc>
              <a:spcPct val="90000"/>
            </a:lnSpc>
            <a:spcBef>
              <a:spcPct val="0"/>
            </a:spcBef>
            <a:spcAft>
              <a:spcPct val="35000"/>
            </a:spcAft>
            <a:buNone/>
          </a:pPr>
          <a:r>
            <a:rPr lang="da-DK" sz="1100" kern="1200" dirty="0">
              <a:solidFill>
                <a:schemeClr val="tx1"/>
              </a:solidFill>
            </a:rPr>
            <a:t>Informationsmøde i Melby</a:t>
          </a:r>
        </a:p>
      </dsp:txBody>
      <dsp:txXfrm>
        <a:off x="2644387" y="1372739"/>
        <a:ext cx="1029878" cy="1623074"/>
      </dsp:txXfrm>
    </dsp:sp>
    <dsp:sp modelId="{AAFD95E6-CBA2-47FF-AF54-3DDF8D26216A}">
      <dsp:nvSpPr>
        <dsp:cNvPr id="0" name=""/>
        <dsp:cNvSpPr/>
      </dsp:nvSpPr>
      <dsp:spPr>
        <a:xfrm>
          <a:off x="5053256" y="1317025"/>
          <a:ext cx="1141306" cy="1734502"/>
        </a:xfrm>
        <a:prstGeom prst="roundRect">
          <a:avLst/>
        </a:prstGeom>
        <a:solidFill>
          <a:srgbClr val="A2C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rgbClr val="000000"/>
              </a:solidFill>
              <a:latin typeface="Arial"/>
              <a:ea typeface="+mn-ea"/>
              <a:cs typeface="+mn-cs"/>
            </a:rPr>
            <a:t>Juni 2024</a:t>
          </a:r>
        </a:p>
        <a:p>
          <a:pPr marL="0" lvl="0" indent="0" algn="ctr" defTabSz="488950">
            <a:lnSpc>
              <a:spcPct val="90000"/>
            </a:lnSpc>
            <a:spcBef>
              <a:spcPct val="0"/>
            </a:spcBef>
            <a:spcAft>
              <a:spcPct val="35000"/>
            </a:spcAft>
            <a:buNone/>
          </a:pPr>
          <a:r>
            <a:rPr lang="da-DK" sz="1100" kern="1200" dirty="0">
              <a:solidFill>
                <a:srgbClr val="000000"/>
              </a:solidFill>
              <a:latin typeface="Arial"/>
              <a:ea typeface="+mn-ea"/>
              <a:cs typeface="+mn-cs"/>
            </a:rPr>
            <a:t>Første borger i Melby tilsluttes fjernvarmen</a:t>
          </a:r>
        </a:p>
      </dsp:txBody>
      <dsp:txXfrm>
        <a:off x="5108970" y="1372739"/>
        <a:ext cx="1029878" cy="1623074"/>
      </dsp:txXfrm>
    </dsp:sp>
    <dsp:sp modelId="{EAAD2C00-5D27-4EC9-97A8-90FE7D60F76D}">
      <dsp:nvSpPr>
        <dsp:cNvPr id="0" name=""/>
        <dsp:cNvSpPr/>
      </dsp:nvSpPr>
      <dsp:spPr>
        <a:xfrm>
          <a:off x="6326607" y="1317025"/>
          <a:ext cx="1141306" cy="1734502"/>
        </a:xfrm>
        <a:prstGeom prst="roundRect">
          <a:avLst/>
        </a:prstGeom>
        <a:solidFill>
          <a:srgbClr val="D6F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tx1"/>
              </a:solidFill>
            </a:rPr>
            <a:t>August 2024</a:t>
          </a:r>
        </a:p>
        <a:p>
          <a:pPr marL="0" lvl="0" indent="0" algn="ctr" defTabSz="488950">
            <a:lnSpc>
              <a:spcPct val="90000"/>
            </a:lnSpc>
            <a:spcBef>
              <a:spcPct val="0"/>
            </a:spcBef>
            <a:spcAft>
              <a:spcPct val="35000"/>
            </a:spcAft>
            <a:buNone/>
          </a:pPr>
          <a:r>
            <a:rPr lang="da-DK" sz="1100" kern="1200" dirty="0">
              <a:solidFill>
                <a:schemeClr val="tx1"/>
              </a:solidFill>
            </a:rPr>
            <a:t>Melby skole tilsluttes fjernvarme</a:t>
          </a:r>
        </a:p>
      </dsp:txBody>
      <dsp:txXfrm>
        <a:off x="6382321" y="1372739"/>
        <a:ext cx="1029878" cy="1623074"/>
      </dsp:txXfrm>
    </dsp:sp>
    <dsp:sp modelId="{B836B9D9-EF07-4432-9DA1-FF671692EE29}">
      <dsp:nvSpPr>
        <dsp:cNvPr id="0" name=""/>
        <dsp:cNvSpPr/>
      </dsp:nvSpPr>
      <dsp:spPr>
        <a:xfrm>
          <a:off x="3850646" y="1317025"/>
          <a:ext cx="1141306" cy="1734502"/>
        </a:xfrm>
        <a:prstGeom prst="roundRect">
          <a:avLst/>
        </a:prstGeom>
        <a:solidFill>
          <a:srgbClr val="D6F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rgbClr val="000000"/>
              </a:solidFill>
              <a:latin typeface="Arial"/>
              <a:ea typeface="+mn-ea"/>
              <a:cs typeface="+mn-cs"/>
            </a:rPr>
            <a:t>April 2024</a:t>
          </a:r>
        </a:p>
        <a:p>
          <a:pPr marL="0" lvl="0" indent="0" algn="ctr" defTabSz="488950">
            <a:lnSpc>
              <a:spcPct val="90000"/>
            </a:lnSpc>
            <a:spcBef>
              <a:spcPct val="0"/>
            </a:spcBef>
            <a:spcAft>
              <a:spcPct val="35000"/>
            </a:spcAft>
            <a:buNone/>
          </a:pPr>
          <a:r>
            <a:rPr lang="da-DK" sz="1100" kern="1200" dirty="0">
              <a:solidFill>
                <a:srgbClr val="000000"/>
              </a:solidFill>
              <a:latin typeface="Arial"/>
              <a:ea typeface="+mn-ea"/>
              <a:cs typeface="+mn-cs"/>
            </a:rPr>
            <a:t>De første kunder i Melby kontaktes</a:t>
          </a:r>
        </a:p>
      </dsp:txBody>
      <dsp:txXfrm>
        <a:off x="3906360" y="1372739"/>
        <a:ext cx="1029878" cy="1623074"/>
      </dsp:txXfrm>
    </dsp:sp>
    <dsp:sp modelId="{C2C617EF-B2C3-4664-8ECA-600F3CCA619A}">
      <dsp:nvSpPr>
        <dsp:cNvPr id="0" name=""/>
        <dsp:cNvSpPr/>
      </dsp:nvSpPr>
      <dsp:spPr>
        <a:xfrm>
          <a:off x="7544381" y="1317025"/>
          <a:ext cx="1141306" cy="1734502"/>
        </a:xfrm>
        <a:prstGeom prst="roundRect">
          <a:avLst/>
        </a:prstGeom>
        <a:solidFill>
          <a:srgbClr val="A2C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tx1"/>
              </a:solidFill>
            </a:rPr>
            <a:t>2025</a:t>
          </a:r>
        </a:p>
        <a:p>
          <a:pPr marL="0" lvl="0" indent="0" algn="ctr" defTabSz="488950">
            <a:lnSpc>
              <a:spcPct val="90000"/>
            </a:lnSpc>
            <a:spcBef>
              <a:spcPct val="0"/>
            </a:spcBef>
            <a:spcAft>
              <a:spcPct val="35000"/>
            </a:spcAft>
            <a:buNone/>
          </a:pPr>
          <a:r>
            <a:rPr lang="da-DK" sz="1100" kern="1200" dirty="0">
              <a:solidFill>
                <a:schemeClr val="tx1"/>
              </a:solidFill>
            </a:rPr>
            <a:t>Alle kunder i Melby er tilsluttet fjernvarme </a:t>
          </a:r>
        </a:p>
      </dsp:txBody>
      <dsp:txXfrm>
        <a:off x="7600095" y="1372739"/>
        <a:ext cx="1029878" cy="1623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93B44-60A5-4993-A32C-BB3FA1CC97E0}">
      <dsp:nvSpPr>
        <dsp:cNvPr id="0" name=""/>
        <dsp:cNvSpPr/>
      </dsp:nvSpPr>
      <dsp:spPr>
        <a:xfrm rot="5400000">
          <a:off x="-181125" y="183248"/>
          <a:ext cx="1207505" cy="84525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da-DK" sz="1100" kern="1200" dirty="0"/>
        </a:p>
        <a:p>
          <a:pPr marL="0" lvl="0" indent="0" algn="ctr" defTabSz="488950">
            <a:lnSpc>
              <a:spcPct val="90000"/>
            </a:lnSpc>
            <a:spcBef>
              <a:spcPct val="0"/>
            </a:spcBef>
            <a:spcAft>
              <a:spcPct val="35000"/>
            </a:spcAft>
            <a:buNone/>
          </a:pPr>
          <a:endParaRPr lang="da-DK" sz="1100" kern="1200" dirty="0"/>
        </a:p>
      </dsp:txBody>
      <dsp:txXfrm rot="-5400000">
        <a:off x="2" y="424749"/>
        <a:ext cx="845253" cy="362252"/>
      </dsp:txXfrm>
    </dsp:sp>
    <dsp:sp modelId="{DF42AC9B-42A5-4F09-B786-B53971A67197}">
      <dsp:nvSpPr>
        <dsp:cNvPr id="0" name=""/>
        <dsp:cNvSpPr/>
      </dsp:nvSpPr>
      <dsp:spPr>
        <a:xfrm rot="5400000">
          <a:off x="3342642" y="-2495265"/>
          <a:ext cx="784878" cy="57796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a-DK" sz="1600" kern="1200" dirty="0"/>
            <a:t>HNF kontakter kunden</a:t>
          </a:r>
        </a:p>
        <a:p>
          <a:pPr marL="171450" lvl="1" indent="-171450" algn="l" defTabSz="711200">
            <a:lnSpc>
              <a:spcPct val="90000"/>
            </a:lnSpc>
            <a:spcBef>
              <a:spcPct val="0"/>
            </a:spcBef>
            <a:spcAft>
              <a:spcPct val="15000"/>
            </a:spcAft>
            <a:buChar char="•"/>
          </a:pPr>
          <a:r>
            <a:rPr lang="da-DK" sz="1600" kern="1200" dirty="0"/>
            <a:t>HNF og Entreprenør besigtiger ejendommen sammen med kunden</a:t>
          </a:r>
        </a:p>
      </dsp:txBody>
      <dsp:txXfrm rot="-5400000">
        <a:off x="845254" y="40438"/>
        <a:ext cx="5741341" cy="708248"/>
      </dsp:txXfrm>
    </dsp:sp>
    <dsp:sp modelId="{DA159BCF-3D27-4CB6-BAA9-9AB472A52371}">
      <dsp:nvSpPr>
        <dsp:cNvPr id="0" name=""/>
        <dsp:cNvSpPr/>
      </dsp:nvSpPr>
      <dsp:spPr>
        <a:xfrm rot="5400000">
          <a:off x="-181125" y="1243494"/>
          <a:ext cx="1207505" cy="84525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da-DK" sz="1100" kern="1200" dirty="0"/>
        </a:p>
      </dsp:txBody>
      <dsp:txXfrm rot="-5400000">
        <a:off x="2" y="1484995"/>
        <a:ext cx="845253" cy="362252"/>
      </dsp:txXfrm>
    </dsp:sp>
    <dsp:sp modelId="{BF97E7C4-D61B-4C1D-8757-459E4E7F010E}">
      <dsp:nvSpPr>
        <dsp:cNvPr id="0" name=""/>
        <dsp:cNvSpPr/>
      </dsp:nvSpPr>
      <dsp:spPr>
        <a:xfrm rot="5400000">
          <a:off x="3342642" y="-1435020"/>
          <a:ext cx="784878" cy="57796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a-DK" sz="1600" kern="1200" dirty="0"/>
            <a:t>Kunden modtager en leveringsaftale samt et tilbud på fjernvarme (pris)</a:t>
          </a:r>
        </a:p>
        <a:p>
          <a:pPr marL="171450" lvl="1" indent="-171450" algn="l" defTabSz="711200">
            <a:lnSpc>
              <a:spcPct val="90000"/>
            </a:lnSpc>
            <a:spcBef>
              <a:spcPct val="0"/>
            </a:spcBef>
            <a:spcAft>
              <a:spcPct val="15000"/>
            </a:spcAft>
            <a:buChar char="•"/>
          </a:pPr>
          <a:r>
            <a:rPr lang="da-DK" sz="1600" kern="1200" dirty="0"/>
            <a:t>Kunden underskriver aftalen og betaler</a:t>
          </a:r>
        </a:p>
      </dsp:txBody>
      <dsp:txXfrm rot="-5400000">
        <a:off x="845254" y="1100683"/>
        <a:ext cx="5741341" cy="708248"/>
      </dsp:txXfrm>
    </dsp:sp>
    <dsp:sp modelId="{70916DB7-BA86-4D62-8256-944E239E7F04}">
      <dsp:nvSpPr>
        <dsp:cNvPr id="0" name=""/>
        <dsp:cNvSpPr/>
      </dsp:nvSpPr>
      <dsp:spPr>
        <a:xfrm rot="5400000">
          <a:off x="-181125" y="2303739"/>
          <a:ext cx="1207505" cy="84525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da-DK" sz="1100" kern="1200" dirty="0"/>
        </a:p>
      </dsp:txBody>
      <dsp:txXfrm rot="-5400000">
        <a:off x="2" y="2545240"/>
        <a:ext cx="845253" cy="362252"/>
      </dsp:txXfrm>
    </dsp:sp>
    <dsp:sp modelId="{2A3D095E-3C57-47E3-9574-3990A28468A1}">
      <dsp:nvSpPr>
        <dsp:cNvPr id="0" name=""/>
        <dsp:cNvSpPr/>
      </dsp:nvSpPr>
      <dsp:spPr>
        <a:xfrm rot="5400000">
          <a:off x="3342642" y="-374774"/>
          <a:ext cx="784878" cy="57796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a-DK" sz="1600" kern="1200" dirty="0"/>
            <a:t>Entreprenør graver ledning ind til bygning</a:t>
          </a:r>
        </a:p>
      </dsp:txBody>
      <dsp:txXfrm rot="-5400000">
        <a:off x="845254" y="2160929"/>
        <a:ext cx="5741341" cy="708248"/>
      </dsp:txXfrm>
    </dsp:sp>
    <dsp:sp modelId="{12195B18-A6C1-4D5F-85D8-D3E8CA34AC38}">
      <dsp:nvSpPr>
        <dsp:cNvPr id="0" name=""/>
        <dsp:cNvSpPr/>
      </dsp:nvSpPr>
      <dsp:spPr>
        <a:xfrm rot="5400000">
          <a:off x="-181125" y="3363985"/>
          <a:ext cx="1207505" cy="84525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da-DK" sz="1100" kern="1200" dirty="0"/>
        </a:p>
        <a:p>
          <a:pPr marL="0" lvl="0" indent="0" algn="ctr" defTabSz="488950">
            <a:lnSpc>
              <a:spcPct val="90000"/>
            </a:lnSpc>
            <a:spcBef>
              <a:spcPct val="0"/>
            </a:spcBef>
            <a:spcAft>
              <a:spcPct val="35000"/>
            </a:spcAft>
            <a:buNone/>
          </a:pPr>
          <a:endParaRPr lang="da-DK" sz="1100" kern="1200" dirty="0"/>
        </a:p>
      </dsp:txBody>
      <dsp:txXfrm rot="-5400000">
        <a:off x="2" y="3605486"/>
        <a:ext cx="845253" cy="362252"/>
      </dsp:txXfrm>
    </dsp:sp>
    <dsp:sp modelId="{45AD08CF-F01F-4EE1-8DE8-EF0779B97856}">
      <dsp:nvSpPr>
        <dsp:cNvPr id="0" name=""/>
        <dsp:cNvSpPr/>
      </dsp:nvSpPr>
      <dsp:spPr>
        <a:xfrm rot="5400000">
          <a:off x="3342642" y="685470"/>
          <a:ext cx="784878" cy="57796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a-DK" sz="1600" kern="1200" dirty="0"/>
            <a:t>VVS’er installerer fjervarmeunit og afmontere oliefyr samt evt. tank</a:t>
          </a:r>
        </a:p>
        <a:p>
          <a:pPr marL="171450" lvl="1" indent="-171450" algn="l" defTabSz="711200">
            <a:lnSpc>
              <a:spcPct val="90000"/>
            </a:lnSpc>
            <a:spcBef>
              <a:spcPct val="0"/>
            </a:spcBef>
            <a:spcAft>
              <a:spcPct val="15000"/>
            </a:spcAft>
            <a:buChar char="•"/>
          </a:pPr>
          <a:r>
            <a:rPr lang="da-DK" sz="1600" kern="1200"/>
            <a:t>Kunden modtager fjernvarme</a:t>
          </a:r>
          <a:endParaRPr lang="da-DK" sz="1600" kern="1200" dirty="0"/>
        </a:p>
      </dsp:txBody>
      <dsp:txXfrm rot="-5400000">
        <a:off x="845254" y="3221174"/>
        <a:ext cx="5741341" cy="7082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5659" cy="496332"/>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da-DK"/>
          </a:p>
        </p:txBody>
      </p:sp>
      <p:sp>
        <p:nvSpPr>
          <p:cNvPr id="30723" name="Rectangle 3"/>
          <p:cNvSpPr>
            <a:spLocks noGrp="1" noChangeArrowheads="1"/>
          </p:cNvSpPr>
          <p:nvPr>
            <p:ph type="dt" idx="1"/>
          </p:nvPr>
        </p:nvSpPr>
        <p:spPr bwMode="auto">
          <a:xfrm>
            <a:off x="3850443" y="0"/>
            <a:ext cx="2945659" cy="496332"/>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da-DK"/>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9768" y="4715153"/>
            <a:ext cx="5438140" cy="4466987"/>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0726" name="Rectangle 6"/>
          <p:cNvSpPr>
            <a:spLocks noGrp="1" noChangeArrowheads="1"/>
          </p:cNvSpPr>
          <p:nvPr>
            <p:ph type="ftr" sz="quarter" idx="4"/>
          </p:nvPr>
        </p:nvSpPr>
        <p:spPr bwMode="auto">
          <a:xfrm>
            <a:off x="0" y="9428583"/>
            <a:ext cx="2945659" cy="496332"/>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da-DK"/>
          </a:p>
        </p:txBody>
      </p:sp>
      <p:sp>
        <p:nvSpPr>
          <p:cNvPr id="30727" name="Rectangle 7"/>
          <p:cNvSpPr>
            <a:spLocks noGrp="1" noChangeArrowheads="1"/>
          </p:cNvSpPr>
          <p:nvPr>
            <p:ph type="sldNum" sz="quarter" idx="5"/>
          </p:nvPr>
        </p:nvSpPr>
        <p:spPr bwMode="auto">
          <a:xfrm>
            <a:off x="3850443" y="9428583"/>
            <a:ext cx="2945659" cy="496332"/>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8A4DD09-B628-42B5-88D4-29E93ABD4B31}" type="slidenum">
              <a:rPr lang="da-DK"/>
              <a:pPr>
                <a:defRPr/>
              </a:pPr>
              <a:t>‹nr.›</a:t>
            </a:fld>
            <a:endParaRPr lang="da-DK"/>
          </a:p>
        </p:txBody>
      </p:sp>
    </p:spTree>
    <p:extLst>
      <p:ext uri="{BB962C8B-B14F-4D97-AF65-F5344CB8AC3E}">
        <p14:creationId xmlns:p14="http://schemas.microsoft.com/office/powerpoint/2010/main" val="4185154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58A4DD09-B628-42B5-88D4-29E93ABD4B31}" type="slidenum">
              <a:rPr lang="da-DK" smtClean="0"/>
              <a:pPr>
                <a:defRPr/>
              </a:pPr>
              <a:t>1</a:t>
            </a:fld>
            <a:endParaRPr lang="da-DK"/>
          </a:p>
        </p:txBody>
      </p:sp>
    </p:spTree>
    <p:extLst>
      <p:ext uri="{BB962C8B-B14F-4D97-AF65-F5344CB8AC3E}">
        <p14:creationId xmlns:p14="http://schemas.microsoft.com/office/powerpoint/2010/main" val="2088971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200" kern="1200" dirty="0">
                <a:solidFill>
                  <a:schemeClr val="tx1"/>
                </a:solidFill>
                <a:effectLst/>
                <a:latin typeface="Arial" charset="0"/>
                <a:ea typeface="+mn-ea"/>
                <a:cs typeface="+mn-cs"/>
              </a:rPr>
              <a:t>Der bliver aftalt en tid med en medarbejder fra halsnæsforsyning </a:t>
            </a:r>
          </a:p>
          <a:p>
            <a:pPr lvl="0"/>
            <a:r>
              <a:rPr lang="da-DK" sz="1200" kern="1200" dirty="0">
                <a:solidFill>
                  <a:schemeClr val="tx1"/>
                </a:solidFill>
                <a:effectLst/>
                <a:latin typeface="Arial" charset="0"/>
                <a:ea typeface="+mn-ea"/>
                <a:cs typeface="+mn-cs"/>
              </a:rPr>
              <a:t>Hvordan forgår det </a:t>
            </a:r>
          </a:p>
          <a:p>
            <a:pPr lvl="0"/>
            <a:r>
              <a:rPr lang="da-DK" sz="1200" kern="1200" dirty="0">
                <a:solidFill>
                  <a:schemeClr val="tx1"/>
                </a:solidFill>
                <a:effectLst/>
                <a:latin typeface="Arial" charset="0"/>
                <a:ea typeface="+mn-ea"/>
                <a:cs typeface="+mn-cs"/>
              </a:rPr>
              <a:t>Aftaler placering af unit </a:t>
            </a:r>
          </a:p>
          <a:p>
            <a:pPr lvl="0"/>
            <a:r>
              <a:rPr lang="da-DK" sz="1200" kern="1200" dirty="0">
                <a:solidFill>
                  <a:schemeClr val="tx1"/>
                </a:solidFill>
                <a:effectLst/>
                <a:latin typeface="Arial" charset="0"/>
                <a:ea typeface="+mn-ea"/>
                <a:cs typeface="+mn-cs"/>
              </a:rPr>
              <a:t>Derefter stikledningen placering </a:t>
            </a:r>
          </a:p>
          <a:p>
            <a:pPr lvl="0"/>
            <a:r>
              <a:rPr lang="da-DK" sz="1200" kern="1200" dirty="0">
                <a:solidFill>
                  <a:schemeClr val="tx1"/>
                </a:solidFill>
                <a:effectLst/>
                <a:latin typeface="Arial" charset="0"/>
                <a:ea typeface="+mn-ea"/>
                <a:cs typeface="+mn-cs"/>
              </a:rPr>
              <a:t>Gravearbejde i have og retablering</a:t>
            </a:r>
          </a:p>
          <a:p>
            <a:pPr lvl="0"/>
            <a:r>
              <a:rPr lang="da-DK" sz="1200" kern="1200" dirty="0">
                <a:solidFill>
                  <a:schemeClr val="tx1"/>
                </a:solidFill>
                <a:effectLst/>
                <a:latin typeface="Arial" charset="0"/>
                <a:ea typeface="+mn-ea"/>
                <a:cs typeface="+mn-cs"/>
              </a:rPr>
              <a:t>Samlede tid med retablering vil være ca.2-10 dage </a:t>
            </a:r>
          </a:p>
          <a:p>
            <a:pPr lvl="0"/>
            <a:r>
              <a:rPr lang="da-DK" sz="1200" kern="1200" dirty="0">
                <a:solidFill>
                  <a:schemeClr val="tx1"/>
                </a:solidFill>
                <a:effectLst/>
                <a:latin typeface="Arial" charset="0"/>
                <a:ea typeface="+mn-ea"/>
                <a:cs typeface="+mn-cs"/>
              </a:rPr>
              <a:t>Under etableringen fjernvarme nettet kan der værre mindre afbrydelser af fjernvarmen </a:t>
            </a:r>
          </a:p>
          <a:p>
            <a:endParaRPr lang="da-DK" dirty="0"/>
          </a:p>
        </p:txBody>
      </p:sp>
      <p:sp>
        <p:nvSpPr>
          <p:cNvPr id="4" name="Pladsholder til slidenummer 3"/>
          <p:cNvSpPr>
            <a:spLocks noGrp="1"/>
          </p:cNvSpPr>
          <p:nvPr>
            <p:ph type="sldNum" sz="quarter" idx="5"/>
          </p:nvPr>
        </p:nvSpPr>
        <p:spPr/>
        <p:txBody>
          <a:bodyPr/>
          <a:lstStyle/>
          <a:p>
            <a:pPr>
              <a:defRPr/>
            </a:pPr>
            <a:fld id="{58A4DD09-B628-42B5-88D4-29E93ABD4B31}" type="slidenum">
              <a:rPr lang="da-DK" smtClean="0"/>
              <a:pPr>
                <a:defRPr/>
              </a:pPr>
              <a:t>22</a:t>
            </a:fld>
            <a:endParaRPr lang="da-DK"/>
          </a:p>
        </p:txBody>
      </p:sp>
    </p:spTree>
    <p:extLst>
      <p:ext uri="{BB962C8B-B14F-4D97-AF65-F5344CB8AC3E}">
        <p14:creationId xmlns:p14="http://schemas.microsoft.com/office/powerpoint/2010/main" val="986912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Hvad er en unitordning?</a:t>
            </a:r>
          </a:p>
          <a:p>
            <a:pPr marL="171450" indent="-171450">
              <a:buFontTx/>
              <a:buChar char="-"/>
            </a:pPr>
            <a:r>
              <a:rPr lang="da-DK" dirty="0"/>
              <a:t>Vi flytter leveringsgrænsen.</a:t>
            </a:r>
          </a:p>
          <a:p>
            <a:pPr marL="0" indent="0">
              <a:buFontTx/>
              <a:buNone/>
            </a:pPr>
            <a:r>
              <a:rPr lang="da-DK" dirty="0"/>
              <a:t>Hvad betyder det så?</a:t>
            </a:r>
          </a:p>
          <a:p>
            <a:pPr marL="171450" indent="-171450">
              <a:buFontTx/>
              <a:buChar char="-"/>
            </a:pPr>
            <a:r>
              <a:rPr lang="da-DK" dirty="0"/>
              <a:t>Det betyder, at i stedet for at i skal ud og investerer i en ny fjernvarme unit, eller i skal huske at få bestilt service og vedligehold. Så kommer det til at være en del af en fast månedlig aftale, hvor det i 2023 kommer til at koste 225kr om måneden. Derfor ligges ansvaret for fjernvarme unitten over hos os. og vi vil sikre os at i til en hver tid har en serviceret og funktionsdygtig unit.</a:t>
            </a:r>
          </a:p>
          <a:p>
            <a:pPr marL="171450" indent="-171450">
              <a:buFontTx/>
              <a:buChar char="-"/>
            </a:pPr>
            <a:r>
              <a:rPr lang="da-DK" dirty="0"/>
              <a:t>Hvis fjernvarmeunitten skulle gå i stykker, eller den har udtjent sin værnepligt. så kommer vi selvfølgelig og sætter en ny op.</a:t>
            </a:r>
          </a:p>
          <a:p>
            <a:pPr marL="171450" indent="-171450">
              <a:buFontTx/>
              <a:buChar char="-"/>
            </a:pPr>
            <a:endParaRPr lang="da-DK" dirty="0"/>
          </a:p>
          <a:p>
            <a:pPr marL="0" indent="0">
              <a:buFontTx/>
              <a:buNone/>
            </a:pPr>
            <a:r>
              <a:rPr lang="da-DK" dirty="0"/>
              <a:t>Hvorfor har i valgt at skifte over til unitordningen?</a:t>
            </a:r>
          </a:p>
          <a:p>
            <a:pPr marL="171450" indent="-171450">
              <a:buFontTx/>
              <a:buChar char="-"/>
            </a:pPr>
            <a:r>
              <a:rPr lang="da-DK" dirty="0"/>
              <a:t>Igennem vores brancheforening, men også andre fjernvarme selskaber har erfaringen og tilbagemeldingen fra kunderne været over alt forventning, og over 90% af alle kunderne vælger den løsning. Da der ikke skal tænkes over service eller vedligehold, men der skal ikke foretages en stor investering ved overgangen til fjernvarme.</a:t>
            </a:r>
          </a:p>
          <a:p>
            <a:pPr marL="171450" indent="-171450">
              <a:buFontTx/>
              <a:buChar char="-"/>
            </a:pPr>
            <a:endParaRPr lang="da-DK" dirty="0"/>
          </a:p>
          <a:p>
            <a:pPr marL="0" indent="0">
              <a:buFontTx/>
              <a:buNone/>
            </a:pPr>
            <a:r>
              <a:rPr lang="da-DK" dirty="0"/>
              <a:t>Det leder mig så videre til næste punkt, fordi der er også en tilslutning af fjernvarme der skal laves, og for at fortsætte vores filosofi med ikke at have penge op af lommen, tilbyder vi også at tilslutningen kan afdrages over 5 år.</a:t>
            </a:r>
          </a:p>
          <a:p>
            <a:pPr marL="0" indent="0">
              <a:buFontTx/>
              <a:buNone/>
            </a:pPr>
            <a:endParaRPr lang="da-DK" dirty="0"/>
          </a:p>
          <a:p>
            <a:pPr marL="0" indent="0">
              <a:buFontTx/>
              <a:buNone/>
            </a:pPr>
            <a:r>
              <a:rPr lang="da-DK" dirty="0"/>
              <a:t>Så kan det måske være der er nogle enkelte af jer der tænker, det kun fordi vi skal tjene en masse penge, men så vil jeg igen lede jer tilbage til det Jacob sagde i starten, den her ordning er en ”Hvile i sig selv ordning”</a:t>
            </a:r>
          </a:p>
        </p:txBody>
      </p:sp>
      <p:sp>
        <p:nvSpPr>
          <p:cNvPr id="4" name="Pladsholder til slidenummer 3"/>
          <p:cNvSpPr>
            <a:spLocks noGrp="1"/>
          </p:cNvSpPr>
          <p:nvPr>
            <p:ph type="sldNum" sz="quarter" idx="5"/>
          </p:nvPr>
        </p:nvSpPr>
        <p:spPr/>
        <p:txBody>
          <a:bodyPr/>
          <a:lstStyle/>
          <a:p>
            <a:pPr>
              <a:defRPr/>
            </a:pPr>
            <a:fld id="{58A4DD09-B628-42B5-88D4-29E93ABD4B31}" type="slidenum">
              <a:rPr lang="da-DK" smtClean="0"/>
              <a:pPr>
                <a:defRPr/>
              </a:pPr>
              <a:t>23</a:t>
            </a:fld>
            <a:endParaRPr lang="da-DK"/>
          </a:p>
        </p:txBody>
      </p:sp>
    </p:spTree>
    <p:extLst>
      <p:ext uri="{BB962C8B-B14F-4D97-AF65-F5344CB8AC3E}">
        <p14:creationId xmlns:p14="http://schemas.microsoft.com/office/powerpoint/2010/main" val="390519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Hvad er en unitordning?</a:t>
            </a:r>
          </a:p>
          <a:p>
            <a:pPr marL="171450" indent="-171450">
              <a:buFontTx/>
              <a:buChar char="-"/>
            </a:pPr>
            <a:r>
              <a:rPr lang="da-DK" dirty="0"/>
              <a:t>Vi flytter leveringsgrænsen.</a:t>
            </a:r>
          </a:p>
          <a:p>
            <a:pPr marL="0" indent="0">
              <a:buFontTx/>
              <a:buNone/>
            </a:pPr>
            <a:r>
              <a:rPr lang="da-DK" dirty="0"/>
              <a:t>Hvad betyder det så?</a:t>
            </a:r>
          </a:p>
          <a:p>
            <a:pPr marL="171450" indent="-171450">
              <a:buFontTx/>
              <a:buChar char="-"/>
            </a:pPr>
            <a:r>
              <a:rPr lang="da-DK" dirty="0"/>
              <a:t>Det betyder, at i stedet for at i skal ud og investerer i en ny fjernvarme unit, eller i skal huske at få bestilt service og vedligehold. Så kommer det til at være en del af en fast månedlig aftale, hvor det i 2023 kommer til at koste 225kr om måneden. Derfor ligges ansvaret for fjernvarme unitten over hos os. og vi vil sikre os at i til en hver tid har en serviceret og funktionsdygtig unit.</a:t>
            </a:r>
          </a:p>
          <a:p>
            <a:pPr marL="171450" indent="-171450">
              <a:buFontTx/>
              <a:buChar char="-"/>
            </a:pPr>
            <a:r>
              <a:rPr lang="da-DK" dirty="0"/>
              <a:t>Hvis fjernvarmeunitten skulle gå i stykker, eller den har udtjent sin værnepligt. så kommer vi selvfølgelig og sætter en ny op.</a:t>
            </a:r>
          </a:p>
          <a:p>
            <a:pPr marL="171450" indent="-171450">
              <a:buFontTx/>
              <a:buChar char="-"/>
            </a:pPr>
            <a:endParaRPr lang="da-DK" dirty="0"/>
          </a:p>
          <a:p>
            <a:pPr marL="0" indent="0">
              <a:buFontTx/>
              <a:buNone/>
            </a:pPr>
            <a:r>
              <a:rPr lang="da-DK" dirty="0"/>
              <a:t>Hvorfor har i valgt at skifte over til unitordningen?</a:t>
            </a:r>
          </a:p>
          <a:p>
            <a:pPr marL="171450" indent="-171450">
              <a:buFontTx/>
              <a:buChar char="-"/>
            </a:pPr>
            <a:r>
              <a:rPr lang="da-DK" dirty="0"/>
              <a:t>Igennem vores brancheforening, men også andre fjernvarme selskaber har erfaringen og tilbagemeldingen fra kunderne været over alt forventning, og over 90% af alle kunderne vælger den løsning. Da der ikke skal tænkes over service eller vedligehold, men der skal ikke foretages en stor investering ved overgangen til fjernvarme.</a:t>
            </a:r>
          </a:p>
          <a:p>
            <a:pPr marL="171450" indent="-171450">
              <a:buFontTx/>
              <a:buChar char="-"/>
            </a:pPr>
            <a:endParaRPr lang="da-DK" dirty="0"/>
          </a:p>
          <a:p>
            <a:pPr marL="0" indent="0">
              <a:buFontTx/>
              <a:buNone/>
            </a:pPr>
            <a:r>
              <a:rPr lang="da-DK" dirty="0"/>
              <a:t>Det leder mig så videre til næste punkt, fordi der er også en tilslutning af fjernvarme der skal laves, og for at fortsætte vores filosofi med ikke at have penge op af lommen, tilbyder vi også at tilslutningen kan afdrages over 5 år.</a:t>
            </a:r>
          </a:p>
          <a:p>
            <a:pPr marL="0" indent="0">
              <a:buFontTx/>
              <a:buNone/>
            </a:pPr>
            <a:endParaRPr lang="da-DK" dirty="0"/>
          </a:p>
          <a:p>
            <a:pPr marL="0" indent="0">
              <a:buFontTx/>
              <a:buNone/>
            </a:pPr>
            <a:r>
              <a:rPr lang="da-DK" dirty="0"/>
              <a:t>Så kan det måske være der er nogle enkelte af jer der tænker, det kun fordi vi skal tjene en masse penge, men så vil jeg igen lede jer tilbage til det Jacob sagde i starten, den her ordning er en ”Hvile i sig selv ordning”</a:t>
            </a:r>
          </a:p>
        </p:txBody>
      </p:sp>
      <p:sp>
        <p:nvSpPr>
          <p:cNvPr id="4" name="Pladsholder til slidenummer 3"/>
          <p:cNvSpPr>
            <a:spLocks noGrp="1"/>
          </p:cNvSpPr>
          <p:nvPr>
            <p:ph type="sldNum" sz="quarter" idx="5"/>
          </p:nvPr>
        </p:nvSpPr>
        <p:spPr/>
        <p:txBody>
          <a:bodyPr/>
          <a:lstStyle/>
          <a:p>
            <a:pPr>
              <a:defRPr/>
            </a:pPr>
            <a:fld id="{58A4DD09-B628-42B5-88D4-29E93ABD4B31}" type="slidenum">
              <a:rPr lang="da-DK" smtClean="0"/>
              <a:pPr>
                <a:defRPr/>
              </a:pPr>
              <a:t>24</a:t>
            </a:fld>
            <a:endParaRPr lang="da-DK"/>
          </a:p>
        </p:txBody>
      </p:sp>
    </p:spTree>
    <p:extLst>
      <p:ext uri="{BB962C8B-B14F-4D97-AF65-F5344CB8AC3E}">
        <p14:creationId xmlns:p14="http://schemas.microsoft.com/office/powerpoint/2010/main" val="288682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58A4DD09-B628-42B5-88D4-29E93ABD4B31}" type="slidenum">
              <a:rPr lang="da-DK" smtClean="0"/>
              <a:pPr>
                <a:defRPr/>
              </a:pPr>
              <a:t>25</a:t>
            </a:fld>
            <a:endParaRPr lang="da-DK"/>
          </a:p>
        </p:txBody>
      </p:sp>
    </p:spTree>
    <p:extLst>
      <p:ext uri="{BB962C8B-B14F-4D97-AF65-F5344CB8AC3E}">
        <p14:creationId xmlns:p14="http://schemas.microsoft.com/office/powerpoint/2010/main" val="216780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Formålet med seminaret er at præsentere et forslag til en samlet strategi for virksomheden, som både er retningsgivende i forhold til de store udfordringer vi som branche står over for, og som er operationel både i virksomhedens løbende drift og ikke mindst som instrument for bestyrelsens strategiske arbejde.</a:t>
            </a:r>
          </a:p>
        </p:txBody>
      </p:sp>
      <p:sp>
        <p:nvSpPr>
          <p:cNvPr id="4" name="Pladsholder til slidenummer 3"/>
          <p:cNvSpPr>
            <a:spLocks noGrp="1"/>
          </p:cNvSpPr>
          <p:nvPr>
            <p:ph type="sldNum" sz="quarter" idx="5"/>
          </p:nvPr>
        </p:nvSpPr>
        <p:spPr/>
        <p:txBody>
          <a:bodyPr/>
          <a:lstStyle/>
          <a:p>
            <a:pPr>
              <a:defRPr/>
            </a:pPr>
            <a:fld id="{58A4DD09-B628-42B5-88D4-29E93ABD4B31}" type="slidenum">
              <a:rPr lang="da-DK" smtClean="0"/>
              <a:pPr>
                <a:defRPr/>
              </a:pPr>
              <a:t>3</a:t>
            </a:fld>
            <a:endParaRPr lang="da-DK"/>
          </a:p>
        </p:txBody>
      </p:sp>
    </p:spTree>
    <p:extLst>
      <p:ext uri="{BB962C8B-B14F-4D97-AF65-F5344CB8AC3E}">
        <p14:creationId xmlns:p14="http://schemas.microsoft.com/office/powerpoint/2010/main" val="2045064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Formålet med seminaret er at præsentere et forslag til en samlet strategi for virksomheden, som både er retningsgivende i forhold til de store udfordringer vi som branche står over for, og som er operationel både i virksomhedens løbende drift og ikke mindst som instrument for bestyrelsens strategiske arbejde.</a:t>
            </a:r>
          </a:p>
        </p:txBody>
      </p:sp>
      <p:sp>
        <p:nvSpPr>
          <p:cNvPr id="4" name="Pladsholder til slidenummer 3"/>
          <p:cNvSpPr>
            <a:spLocks noGrp="1"/>
          </p:cNvSpPr>
          <p:nvPr>
            <p:ph type="sldNum" sz="quarter" idx="5"/>
          </p:nvPr>
        </p:nvSpPr>
        <p:spPr/>
        <p:txBody>
          <a:bodyPr/>
          <a:lstStyle/>
          <a:p>
            <a:pPr>
              <a:defRPr/>
            </a:pPr>
            <a:fld id="{58A4DD09-B628-42B5-88D4-29E93ABD4B31}" type="slidenum">
              <a:rPr lang="da-DK" smtClean="0"/>
              <a:pPr>
                <a:defRPr/>
              </a:pPr>
              <a:t>4</a:t>
            </a:fld>
            <a:endParaRPr lang="da-DK"/>
          </a:p>
        </p:txBody>
      </p:sp>
    </p:spTree>
    <p:extLst>
      <p:ext uri="{BB962C8B-B14F-4D97-AF65-F5344CB8AC3E}">
        <p14:creationId xmlns:p14="http://schemas.microsoft.com/office/powerpoint/2010/main" val="44710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Formålet med seminaret er at præsentere et forslag til en samlet strategi for virksomheden, som både er retningsgivende i forhold til de store udfordringer vi som branche står over for, og som er operationel både i virksomhedens løbende drift og ikke mindst som instrument for bestyrelsens strategiske arbejde.</a:t>
            </a:r>
          </a:p>
        </p:txBody>
      </p:sp>
      <p:sp>
        <p:nvSpPr>
          <p:cNvPr id="4" name="Pladsholder til slidenummer 3"/>
          <p:cNvSpPr>
            <a:spLocks noGrp="1"/>
          </p:cNvSpPr>
          <p:nvPr>
            <p:ph type="sldNum" sz="quarter" idx="5"/>
          </p:nvPr>
        </p:nvSpPr>
        <p:spPr/>
        <p:txBody>
          <a:bodyPr/>
          <a:lstStyle/>
          <a:p>
            <a:pPr>
              <a:defRPr/>
            </a:pPr>
            <a:fld id="{58A4DD09-B628-42B5-88D4-29E93ABD4B31}" type="slidenum">
              <a:rPr lang="da-DK" smtClean="0"/>
              <a:pPr>
                <a:defRPr/>
              </a:pPr>
              <a:t>5</a:t>
            </a:fld>
            <a:endParaRPr lang="da-DK"/>
          </a:p>
        </p:txBody>
      </p:sp>
    </p:spTree>
    <p:extLst>
      <p:ext uri="{BB962C8B-B14F-4D97-AF65-F5344CB8AC3E}">
        <p14:creationId xmlns:p14="http://schemas.microsoft.com/office/powerpoint/2010/main" val="88524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Formålet med seminaret er at præsentere et forslag til en samlet strategi for virksomheden, som både er retningsgivende i forhold til de store udfordringer vi som branche står over for, og som er operationel både i virksomhedens løbende drift og ikke mindst som instrument for bestyrelsens strategiske arbejde.</a:t>
            </a:r>
          </a:p>
        </p:txBody>
      </p:sp>
      <p:sp>
        <p:nvSpPr>
          <p:cNvPr id="4" name="Pladsholder til slidenummer 3"/>
          <p:cNvSpPr>
            <a:spLocks noGrp="1"/>
          </p:cNvSpPr>
          <p:nvPr>
            <p:ph type="sldNum" sz="quarter" idx="5"/>
          </p:nvPr>
        </p:nvSpPr>
        <p:spPr/>
        <p:txBody>
          <a:bodyPr/>
          <a:lstStyle/>
          <a:p>
            <a:pPr>
              <a:defRPr/>
            </a:pPr>
            <a:fld id="{58A4DD09-B628-42B5-88D4-29E93ABD4B31}" type="slidenum">
              <a:rPr lang="da-DK" smtClean="0"/>
              <a:pPr>
                <a:defRPr/>
              </a:pPr>
              <a:t>6</a:t>
            </a:fld>
            <a:endParaRPr lang="da-DK"/>
          </a:p>
        </p:txBody>
      </p:sp>
    </p:spTree>
    <p:extLst>
      <p:ext uri="{BB962C8B-B14F-4D97-AF65-F5344CB8AC3E}">
        <p14:creationId xmlns:p14="http://schemas.microsoft.com/office/powerpoint/2010/main" val="249049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Formålet med seminaret er at præsentere et forslag til en samlet strategi for virksomheden, som både er retningsgivende i forhold til de store udfordringer vi som branche står over for, og som er operationel både i virksomhedens løbende drift og ikke mindst som instrument for bestyrelsens strategiske arbejde.</a:t>
            </a:r>
          </a:p>
        </p:txBody>
      </p:sp>
      <p:sp>
        <p:nvSpPr>
          <p:cNvPr id="4" name="Pladsholder til slidenummer 3"/>
          <p:cNvSpPr>
            <a:spLocks noGrp="1"/>
          </p:cNvSpPr>
          <p:nvPr>
            <p:ph type="sldNum" sz="quarter" idx="5"/>
          </p:nvPr>
        </p:nvSpPr>
        <p:spPr/>
        <p:txBody>
          <a:bodyPr/>
          <a:lstStyle/>
          <a:p>
            <a:pPr>
              <a:defRPr/>
            </a:pPr>
            <a:fld id="{58A4DD09-B628-42B5-88D4-29E93ABD4B31}" type="slidenum">
              <a:rPr lang="da-DK" smtClean="0"/>
              <a:pPr>
                <a:defRPr/>
              </a:pPr>
              <a:t>8</a:t>
            </a:fld>
            <a:endParaRPr lang="da-DK"/>
          </a:p>
        </p:txBody>
      </p:sp>
    </p:spTree>
    <p:extLst>
      <p:ext uri="{BB962C8B-B14F-4D97-AF65-F5344CB8AC3E}">
        <p14:creationId xmlns:p14="http://schemas.microsoft.com/office/powerpoint/2010/main" val="371932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Formålet med seminaret er at præsentere et forslag til en samlet strategi for virksomheden, som både er retningsgivende i forhold til de store udfordringer vi som branche står over for, og som er operationel både i virksomhedens løbende drift og ikke mindst som instrument for bestyrelsens strategiske arbejde.</a:t>
            </a:r>
          </a:p>
        </p:txBody>
      </p:sp>
      <p:sp>
        <p:nvSpPr>
          <p:cNvPr id="4" name="Pladsholder til slidenummer 3"/>
          <p:cNvSpPr>
            <a:spLocks noGrp="1"/>
          </p:cNvSpPr>
          <p:nvPr>
            <p:ph type="sldNum" sz="quarter" idx="5"/>
          </p:nvPr>
        </p:nvSpPr>
        <p:spPr/>
        <p:txBody>
          <a:bodyPr/>
          <a:lstStyle/>
          <a:p>
            <a:pPr>
              <a:defRPr/>
            </a:pPr>
            <a:fld id="{58A4DD09-B628-42B5-88D4-29E93ABD4B31}" type="slidenum">
              <a:rPr lang="da-DK" smtClean="0"/>
              <a:pPr>
                <a:defRPr/>
              </a:pPr>
              <a:t>9</a:t>
            </a:fld>
            <a:endParaRPr lang="da-DK"/>
          </a:p>
        </p:txBody>
      </p:sp>
    </p:spTree>
    <p:extLst>
      <p:ext uri="{BB962C8B-B14F-4D97-AF65-F5344CB8AC3E}">
        <p14:creationId xmlns:p14="http://schemas.microsoft.com/office/powerpoint/2010/main" val="361872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Formålet med seminaret er at præsentere et forslag til en samlet strategi for virksomheden, som både er retningsgivende i forhold til de store udfordringer vi som branche står over for, og som er operationel både i virksomhedens løbende drift og ikke mindst som instrument for bestyrelsens strategiske arbejde.</a:t>
            </a:r>
          </a:p>
        </p:txBody>
      </p:sp>
      <p:sp>
        <p:nvSpPr>
          <p:cNvPr id="4" name="Pladsholder til slidenummer 3"/>
          <p:cNvSpPr>
            <a:spLocks noGrp="1"/>
          </p:cNvSpPr>
          <p:nvPr>
            <p:ph type="sldNum" sz="quarter" idx="5"/>
          </p:nvPr>
        </p:nvSpPr>
        <p:spPr/>
        <p:txBody>
          <a:bodyPr/>
          <a:lstStyle/>
          <a:p>
            <a:pPr>
              <a:defRPr/>
            </a:pPr>
            <a:fld id="{58A4DD09-B628-42B5-88D4-29E93ABD4B31}" type="slidenum">
              <a:rPr lang="da-DK" smtClean="0"/>
              <a:pPr>
                <a:defRPr/>
              </a:pPr>
              <a:t>10</a:t>
            </a:fld>
            <a:endParaRPr lang="da-DK"/>
          </a:p>
        </p:txBody>
      </p:sp>
    </p:spTree>
    <p:extLst>
      <p:ext uri="{BB962C8B-B14F-4D97-AF65-F5344CB8AC3E}">
        <p14:creationId xmlns:p14="http://schemas.microsoft.com/office/powerpoint/2010/main" val="348494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200" kern="1200" dirty="0">
                <a:solidFill>
                  <a:schemeClr val="tx1"/>
                </a:solidFill>
                <a:effectLst/>
                <a:latin typeface="Arial" charset="0"/>
                <a:ea typeface="+mn-ea"/>
                <a:cs typeface="+mn-cs"/>
              </a:rPr>
              <a:t>Der bliver aftalt en tid med en medarbejder fra halsnæsforsyning </a:t>
            </a:r>
          </a:p>
          <a:p>
            <a:pPr lvl="0"/>
            <a:r>
              <a:rPr lang="da-DK" sz="1200" kern="1200" dirty="0">
                <a:solidFill>
                  <a:schemeClr val="tx1"/>
                </a:solidFill>
                <a:effectLst/>
                <a:latin typeface="Arial" charset="0"/>
                <a:ea typeface="+mn-ea"/>
                <a:cs typeface="+mn-cs"/>
              </a:rPr>
              <a:t>Hvordan forgår det </a:t>
            </a:r>
          </a:p>
          <a:p>
            <a:pPr lvl="0"/>
            <a:r>
              <a:rPr lang="da-DK" sz="1200" kern="1200" dirty="0">
                <a:solidFill>
                  <a:schemeClr val="tx1"/>
                </a:solidFill>
                <a:effectLst/>
                <a:latin typeface="Arial" charset="0"/>
                <a:ea typeface="+mn-ea"/>
                <a:cs typeface="+mn-cs"/>
              </a:rPr>
              <a:t>Aftaler placering af unit </a:t>
            </a:r>
          </a:p>
          <a:p>
            <a:pPr lvl="0"/>
            <a:r>
              <a:rPr lang="da-DK" sz="1200" kern="1200" dirty="0">
                <a:solidFill>
                  <a:schemeClr val="tx1"/>
                </a:solidFill>
                <a:effectLst/>
                <a:latin typeface="Arial" charset="0"/>
                <a:ea typeface="+mn-ea"/>
                <a:cs typeface="+mn-cs"/>
              </a:rPr>
              <a:t>Derefter stikledningen placering </a:t>
            </a:r>
          </a:p>
          <a:p>
            <a:pPr lvl="0"/>
            <a:r>
              <a:rPr lang="da-DK" sz="1200" kern="1200" dirty="0">
                <a:solidFill>
                  <a:schemeClr val="tx1"/>
                </a:solidFill>
                <a:effectLst/>
                <a:latin typeface="Arial" charset="0"/>
                <a:ea typeface="+mn-ea"/>
                <a:cs typeface="+mn-cs"/>
              </a:rPr>
              <a:t>Gravearbejde i have og retablering</a:t>
            </a:r>
          </a:p>
          <a:p>
            <a:pPr lvl="0"/>
            <a:r>
              <a:rPr lang="da-DK" sz="1200" kern="1200" dirty="0">
                <a:solidFill>
                  <a:schemeClr val="tx1"/>
                </a:solidFill>
                <a:effectLst/>
                <a:latin typeface="Arial" charset="0"/>
                <a:ea typeface="+mn-ea"/>
                <a:cs typeface="+mn-cs"/>
              </a:rPr>
              <a:t>Samlede tid med retablering vil være ca.2-10 dage </a:t>
            </a:r>
          </a:p>
          <a:p>
            <a:pPr lvl="0"/>
            <a:r>
              <a:rPr lang="da-DK" sz="1200" kern="1200" dirty="0">
                <a:solidFill>
                  <a:schemeClr val="tx1"/>
                </a:solidFill>
                <a:effectLst/>
                <a:latin typeface="Arial" charset="0"/>
                <a:ea typeface="+mn-ea"/>
                <a:cs typeface="+mn-cs"/>
              </a:rPr>
              <a:t>Under etableringen fjernvarme nettet kan der værre mindre afbrydelser af fjernvarmen </a:t>
            </a:r>
          </a:p>
          <a:p>
            <a:endParaRPr lang="da-DK" dirty="0"/>
          </a:p>
        </p:txBody>
      </p:sp>
      <p:sp>
        <p:nvSpPr>
          <p:cNvPr id="4" name="Pladsholder til slidenummer 3"/>
          <p:cNvSpPr>
            <a:spLocks noGrp="1"/>
          </p:cNvSpPr>
          <p:nvPr>
            <p:ph type="sldNum" sz="quarter" idx="5"/>
          </p:nvPr>
        </p:nvSpPr>
        <p:spPr/>
        <p:txBody>
          <a:bodyPr/>
          <a:lstStyle/>
          <a:p>
            <a:pPr>
              <a:defRPr/>
            </a:pPr>
            <a:fld id="{58A4DD09-B628-42B5-88D4-29E93ABD4B31}" type="slidenum">
              <a:rPr lang="da-DK" smtClean="0"/>
              <a:pPr>
                <a:defRPr/>
              </a:pPr>
              <a:t>20</a:t>
            </a:fld>
            <a:endParaRPr lang="da-DK"/>
          </a:p>
        </p:txBody>
      </p:sp>
    </p:spTree>
    <p:extLst>
      <p:ext uri="{BB962C8B-B14F-4D97-AF65-F5344CB8AC3E}">
        <p14:creationId xmlns:p14="http://schemas.microsoft.com/office/powerpoint/2010/main" val="625466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pic>
        <p:nvPicPr>
          <p:cNvPr id="4" name="Picture 4" descr="design_halsnæs"/>
          <p:cNvPicPr>
            <a:picLocks noChangeAspect="1" noChangeArrowheads="1"/>
          </p:cNvPicPr>
          <p:nvPr userDrawn="1"/>
        </p:nvPicPr>
        <p:blipFill>
          <a:blip r:embed="rId2"/>
          <a:srcRect/>
          <a:stretch>
            <a:fillRect/>
          </a:stretch>
        </p:blipFill>
        <p:spPr bwMode="auto">
          <a:xfrm>
            <a:off x="0" y="1588"/>
            <a:ext cx="9144000" cy="6856412"/>
          </a:xfrm>
          <a:prstGeom prst="rect">
            <a:avLst/>
          </a:prstGeom>
          <a:noFill/>
          <a:ln w="9525">
            <a:noFill/>
            <a:miter lim="800000"/>
            <a:headEnd/>
            <a:tailEnd/>
          </a:ln>
        </p:spPr>
      </p:pic>
      <p:sp>
        <p:nvSpPr>
          <p:cNvPr id="4099" name="Rectangle 3"/>
          <p:cNvSpPr>
            <a:spLocks noGrp="1" noChangeArrowheads="1"/>
          </p:cNvSpPr>
          <p:nvPr>
            <p:ph type="ctrTitle"/>
          </p:nvPr>
        </p:nvSpPr>
        <p:spPr>
          <a:xfrm>
            <a:off x="1444625" y="1917700"/>
            <a:ext cx="7088188" cy="866775"/>
          </a:xfrm>
        </p:spPr>
        <p:txBody>
          <a:bodyPr/>
          <a:lstStyle>
            <a:lvl1pPr>
              <a:defRPr sz="4400"/>
            </a:lvl1pPr>
          </a:lstStyle>
          <a:p>
            <a:pPr lvl="0"/>
            <a:r>
              <a:rPr lang="da-DK" noProof="0"/>
              <a:t>Klik for at redigere i master</a:t>
            </a:r>
          </a:p>
        </p:txBody>
      </p:sp>
      <p:sp>
        <p:nvSpPr>
          <p:cNvPr id="4100" name="Rectangle 4"/>
          <p:cNvSpPr>
            <a:spLocks noGrp="1" noChangeArrowheads="1"/>
          </p:cNvSpPr>
          <p:nvPr>
            <p:ph type="subTitle" idx="1"/>
          </p:nvPr>
        </p:nvSpPr>
        <p:spPr>
          <a:xfrm>
            <a:off x="1476375" y="2852738"/>
            <a:ext cx="3879850" cy="1081087"/>
          </a:xfrm>
        </p:spPr>
        <p:txBody>
          <a:bodyPr/>
          <a:lstStyle>
            <a:lvl1pPr marL="0" indent="0">
              <a:buFontTx/>
              <a:buNone/>
              <a:defRPr sz="2200"/>
            </a:lvl1pPr>
          </a:lstStyle>
          <a:p>
            <a:pPr lvl="0"/>
            <a:r>
              <a:rPr lang="da-DK" noProof="0"/>
              <a:t>Klik for at redigere i master</a:t>
            </a:r>
          </a:p>
        </p:txBody>
      </p:sp>
      <p:sp>
        <p:nvSpPr>
          <p:cNvPr id="5" name="Rectangle 14"/>
          <p:cNvSpPr>
            <a:spLocks noGrp="1" noChangeArrowheads="1"/>
          </p:cNvSpPr>
          <p:nvPr>
            <p:ph type="dt" sz="quarter" idx="10"/>
          </p:nvPr>
        </p:nvSpPr>
        <p:spPr bwMode="auto">
          <a:xfrm>
            <a:off x="7380288" y="288925"/>
            <a:ext cx="1584325" cy="476250"/>
          </a:xfrm>
          <a:prstGeom prst="rect">
            <a:avLst/>
          </a:prstGeom>
        </p:spPr>
        <p:txBody>
          <a:bodyPr vert="horz" wrap="square" lIns="91440" tIns="45720" rIns="91440" bIns="45720" numCol="1" anchor="t" anchorCtr="0" compatLnSpc="1">
            <a:prstTxWarp prst="textNoShape">
              <a:avLst/>
            </a:prstTxWarp>
          </a:bodyPr>
          <a:lstStyle>
            <a:lvl1pPr algn="r">
              <a:defRPr sz="1000">
                <a:solidFill>
                  <a:schemeClr val="bg1"/>
                </a:solidFill>
                <a:latin typeface="Gill Sans MT" pitchFamily="34" charset="0"/>
                <a:cs typeface="+mn-cs"/>
              </a:defRPr>
            </a:lvl1pPr>
          </a:lstStyle>
          <a:p>
            <a:pPr>
              <a:defRPr/>
            </a:pPr>
            <a:fld id="{EDC8722A-3621-478E-982D-1D9CBA89BD85}" type="datetime2">
              <a:rPr lang="da-DK"/>
              <a:pPr>
                <a:defRPr/>
              </a:pPr>
              <a:t>24. november 2023</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156325" y="1341438"/>
            <a:ext cx="1655763" cy="4579937"/>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1187450" y="1341438"/>
            <a:ext cx="4816475" cy="4579937"/>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el og indholdsobjekt">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CF8552-CE60-2844-9B37-FE57EF8DEEA7}"/>
              </a:ext>
            </a:extLst>
          </p:cNvPr>
          <p:cNvSpPr>
            <a:spLocks noGrp="1"/>
          </p:cNvSpPr>
          <p:nvPr>
            <p:ph type="sldNum" sz="quarter" idx="12"/>
          </p:nvPr>
        </p:nvSpPr>
        <p:spPr>
          <a:xfrm rot="5400000">
            <a:off x="8576245" y="6385961"/>
            <a:ext cx="609280" cy="273844"/>
          </a:xfrm>
          <a:prstGeom prst="rect">
            <a:avLst/>
          </a:prstGeom>
        </p:spPr>
        <p:txBody>
          <a:bodyPr/>
          <a:lstStyle>
            <a:lvl1pPr>
              <a:defRPr sz="7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7D1B7AEF-F3F6-4BE1-8569-781EBE57DC74}" type="slidenum">
              <a:rPr lang="da-DK" smtClean="0"/>
              <a:pPr/>
              <a:t>‹nr.›</a:t>
            </a:fld>
            <a:endParaRPr lang="da-DK" dirty="0"/>
          </a:p>
        </p:txBody>
      </p:sp>
      <p:sp>
        <p:nvSpPr>
          <p:cNvPr id="5" name="Title 1">
            <a:extLst>
              <a:ext uri="{FF2B5EF4-FFF2-40B4-BE49-F238E27FC236}">
                <a16:creationId xmlns:a16="http://schemas.microsoft.com/office/drawing/2014/main" id="{0A7D0A24-9D11-AB42-B8BD-B0E79D37B15A}"/>
              </a:ext>
            </a:extLst>
          </p:cNvPr>
          <p:cNvSpPr>
            <a:spLocks noGrp="1"/>
          </p:cNvSpPr>
          <p:nvPr>
            <p:ph type="title"/>
          </p:nvPr>
        </p:nvSpPr>
        <p:spPr>
          <a:xfrm>
            <a:off x="494102" y="984864"/>
            <a:ext cx="6766236" cy="475200"/>
          </a:xfrm>
          <a:prstGeom prst="rect">
            <a:avLst/>
          </a:prstGeom>
          <a:noFill/>
        </p:spPr>
        <p:txBody>
          <a:bodyPr lIns="180000" anchor="ctr">
            <a:normAutofit/>
          </a:bodyPr>
          <a:lstStyle>
            <a:lvl1pPr algn="l">
              <a:defRPr sz="1800" b="1" i="0" cap="all" spc="75" baseline="0">
                <a:solidFill>
                  <a:schemeClr val="tx1">
                    <a:lumMod val="75000"/>
                    <a:lumOff val="25000"/>
                  </a:schemeClr>
                </a:solidFill>
                <a:latin typeface="ADAPTAREDK" panose="02000603000000000000" pitchFamily="2" charset="0"/>
                <a:ea typeface="ADAPTAREDK" panose="02000603000000000000" pitchFamily="2" charset="0"/>
                <a:cs typeface="Open Sans Light" panose="020B0306030504020204" pitchFamily="34" charset="0"/>
              </a:defRPr>
            </a:lvl1pPr>
          </a:lstStyle>
          <a:p>
            <a:r>
              <a:rPr lang="da-DK" dirty="0"/>
              <a:t>Klik for at redigere i master</a:t>
            </a:r>
            <a:endParaRPr lang="en-US" dirty="0"/>
          </a:p>
        </p:txBody>
      </p:sp>
      <p:sp>
        <p:nvSpPr>
          <p:cNvPr id="7" name="Content Placeholder 2">
            <a:extLst>
              <a:ext uri="{FF2B5EF4-FFF2-40B4-BE49-F238E27FC236}">
                <a16:creationId xmlns:a16="http://schemas.microsoft.com/office/drawing/2014/main" id="{C356DB73-CF60-5D44-8B3B-9B0D120AF803}"/>
              </a:ext>
            </a:extLst>
          </p:cNvPr>
          <p:cNvSpPr>
            <a:spLocks noGrp="1"/>
          </p:cNvSpPr>
          <p:nvPr>
            <p:ph idx="1" hasCustomPrompt="1"/>
          </p:nvPr>
        </p:nvSpPr>
        <p:spPr>
          <a:xfrm>
            <a:off x="494102" y="1460068"/>
            <a:ext cx="7886700" cy="4530727"/>
          </a:xfrm>
          <a:prstGeom prst="rect">
            <a:avLst/>
          </a:prstGeom>
          <a:noFill/>
        </p:spPr>
        <p:txBody>
          <a:bodyPr lIns="180000" tIns="72000" rIns="180000"/>
          <a:lstStyle>
            <a:lvl1pPr marL="0" marR="0" indent="0" algn="l" defTabSz="685826" rtl="0" eaLnBrk="1" fontAlgn="auto" latinLnBrk="0" hangingPunct="1">
              <a:lnSpc>
                <a:spcPct val="130000"/>
              </a:lnSpc>
              <a:spcBef>
                <a:spcPts val="0"/>
              </a:spcBef>
              <a:spcAft>
                <a:spcPts val="0"/>
              </a:spcAft>
              <a:buClrTx/>
              <a:buSzTx/>
              <a:buFontTx/>
              <a:buNone/>
              <a:tabLst/>
              <a:defRPr sz="10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70" indent="-171457" algn="l">
              <a:lnSpc>
                <a:spcPct val="130000"/>
              </a:lnSpc>
              <a:spcBef>
                <a:spcPts val="0"/>
              </a:spcBef>
              <a:spcAft>
                <a:spcPts val="0"/>
              </a:spcAft>
              <a:buFont typeface="Courier New" panose="02070309020205020404" pitchFamily="49" charset="0"/>
              <a:buChar char="o"/>
              <a:defRPr sz="10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83" indent="-171457" algn="l">
              <a:lnSpc>
                <a:spcPct val="130000"/>
              </a:lnSpc>
              <a:spcBef>
                <a:spcPts val="0"/>
              </a:spcBef>
              <a:spcAft>
                <a:spcPts val="0"/>
              </a:spcAft>
              <a:buFont typeface="Merriweather" panose="02060503050406030704" pitchFamily="18" charset="0"/>
              <a:buChar char="–"/>
              <a:defRPr sz="10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algn="l">
              <a:defRPr sz="1051">
                <a:latin typeface="Open Sans" panose="020B0606030504020204" pitchFamily="34" charset="0"/>
                <a:ea typeface="Open Sans" panose="020B0606030504020204" pitchFamily="34" charset="0"/>
                <a:cs typeface="Open Sans" panose="020B0606030504020204" pitchFamily="34" charset="0"/>
              </a:defRPr>
            </a:lvl4pPr>
            <a:lvl5pPr>
              <a:defRPr sz="1200">
                <a:latin typeface="+mn-lt"/>
              </a:defRPr>
            </a:lvl5pPr>
          </a:lstStyle>
          <a:p>
            <a:pPr marL="171457" marR="0" lvl="0" indent="-171457" algn="l" defTabSz="685826" rtl="0" eaLnBrk="1" fontAlgn="auto" latinLnBrk="0" hangingPunct="1">
              <a:lnSpc>
                <a:spcPct val="130000"/>
              </a:lnSpc>
              <a:spcBef>
                <a:spcPts val="0"/>
              </a:spcBef>
              <a:spcAft>
                <a:spcPts val="0"/>
              </a:spcAft>
              <a:buClrTx/>
              <a:buSzTx/>
              <a:buFont typeface="Arial" panose="020B0604020202020204" pitchFamily="34" charset="0"/>
              <a:buChar char="•"/>
              <a:tabLst/>
              <a:defRPr/>
            </a:pPr>
            <a:r>
              <a:rPr lang="da-DK" dirty="0"/>
              <a:t>Rediger typografien i masterens</a:t>
            </a:r>
          </a:p>
          <a:p>
            <a:pPr lvl="1"/>
            <a:r>
              <a:rPr lang="da-DK" dirty="0"/>
              <a:t>Andet niveau</a:t>
            </a:r>
          </a:p>
          <a:p>
            <a:pPr lvl="2"/>
            <a:r>
              <a:rPr lang="da-DK" dirty="0"/>
              <a:t>Tredje niveau</a:t>
            </a:r>
          </a:p>
          <a:p>
            <a:pPr lvl="2"/>
            <a:endParaRPr lang="da-DK" dirty="0"/>
          </a:p>
          <a:p>
            <a:pPr lvl="3"/>
            <a:endParaRPr lang="en-US" dirty="0"/>
          </a:p>
        </p:txBody>
      </p:sp>
    </p:spTree>
    <p:extLst>
      <p:ext uri="{BB962C8B-B14F-4D97-AF65-F5344CB8AC3E}">
        <p14:creationId xmlns:p14="http://schemas.microsoft.com/office/powerpoint/2010/main" val="318917510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el og indholdsobjekt">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CF8552-CE60-2844-9B37-FE57EF8DEEA7}"/>
              </a:ext>
            </a:extLst>
          </p:cNvPr>
          <p:cNvSpPr>
            <a:spLocks noGrp="1"/>
          </p:cNvSpPr>
          <p:nvPr>
            <p:ph type="sldNum" sz="quarter" idx="12"/>
          </p:nvPr>
        </p:nvSpPr>
        <p:spPr>
          <a:xfrm rot="5400000">
            <a:off x="8576245" y="6385961"/>
            <a:ext cx="609280" cy="273844"/>
          </a:xfrm>
          <a:prstGeom prst="rect">
            <a:avLst/>
          </a:prstGeom>
        </p:spPr>
        <p:txBody>
          <a:bodyPr/>
          <a:lstStyle>
            <a:lvl1pPr>
              <a:defRPr sz="7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7D1B7AEF-F3F6-4BE1-8569-781EBE57DC74}" type="slidenum">
              <a:rPr lang="da-DK" smtClean="0"/>
              <a:pPr/>
              <a:t>‹nr.›</a:t>
            </a:fld>
            <a:endParaRPr lang="da-DK" dirty="0"/>
          </a:p>
        </p:txBody>
      </p:sp>
      <p:sp>
        <p:nvSpPr>
          <p:cNvPr id="5" name="Title 1">
            <a:extLst>
              <a:ext uri="{FF2B5EF4-FFF2-40B4-BE49-F238E27FC236}">
                <a16:creationId xmlns:a16="http://schemas.microsoft.com/office/drawing/2014/main" id="{0A7D0A24-9D11-AB42-B8BD-B0E79D37B15A}"/>
              </a:ext>
            </a:extLst>
          </p:cNvPr>
          <p:cNvSpPr>
            <a:spLocks noGrp="1"/>
          </p:cNvSpPr>
          <p:nvPr>
            <p:ph type="title"/>
          </p:nvPr>
        </p:nvSpPr>
        <p:spPr>
          <a:xfrm>
            <a:off x="494102" y="984864"/>
            <a:ext cx="6766236" cy="475200"/>
          </a:xfrm>
          <a:prstGeom prst="rect">
            <a:avLst/>
          </a:prstGeom>
          <a:noFill/>
        </p:spPr>
        <p:txBody>
          <a:bodyPr lIns="180000" anchor="ctr">
            <a:normAutofit/>
          </a:bodyPr>
          <a:lstStyle>
            <a:lvl1pPr algn="l">
              <a:defRPr sz="1800" b="1" i="0" cap="all" spc="75" baseline="0">
                <a:solidFill>
                  <a:schemeClr val="tx1">
                    <a:lumMod val="75000"/>
                    <a:lumOff val="25000"/>
                  </a:schemeClr>
                </a:solidFill>
                <a:latin typeface="ADAPTAREDK" panose="02000603000000000000" pitchFamily="2" charset="0"/>
                <a:ea typeface="ADAPTAREDK" panose="02000603000000000000" pitchFamily="2" charset="0"/>
                <a:cs typeface="Open Sans Light" panose="020B0306030504020204" pitchFamily="34" charset="0"/>
              </a:defRPr>
            </a:lvl1pPr>
          </a:lstStyle>
          <a:p>
            <a:r>
              <a:rPr lang="da-DK" dirty="0"/>
              <a:t>Klik for at redigere i master</a:t>
            </a:r>
            <a:endParaRPr lang="en-US" dirty="0"/>
          </a:p>
        </p:txBody>
      </p:sp>
      <p:cxnSp>
        <p:nvCxnSpPr>
          <p:cNvPr id="8" name="Straight Connector 44">
            <a:extLst>
              <a:ext uri="{FF2B5EF4-FFF2-40B4-BE49-F238E27FC236}">
                <a16:creationId xmlns:a16="http://schemas.microsoft.com/office/drawing/2014/main" id="{97CC297F-4156-1B42-83AC-94F1D973D086}"/>
              </a:ext>
            </a:extLst>
          </p:cNvPr>
          <p:cNvCxnSpPr/>
          <p:nvPr userDrawn="1"/>
        </p:nvCxnSpPr>
        <p:spPr>
          <a:xfrm>
            <a:off x="5013991" y="2264066"/>
            <a:ext cx="0" cy="3496382"/>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48">
            <a:extLst>
              <a:ext uri="{FF2B5EF4-FFF2-40B4-BE49-F238E27FC236}">
                <a16:creationId xmlns:a16="http://schemas.microsoft.com/office/drawing/2014/main" id="{4426ED3F-A7AE-914C-8F21-977E43C1C453}"/>
              </a:ext>
            </a:extLst>
          </p:cNvPr>
          <p:cNvCxnSpPr>
            <a:cxnSpLocks/>
          </p:cNvCxnSpPr>
          <p:nvPr userDrawn="1"/>
        </p:nvCxnSpPr>
        <p:spPr>
          <a:xfrm>
            <a:off x="647703" y="4012257"/>
            <a:ext cx="4327540" cy="0"/>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Billede 13">
            <a:extLst>
              <a:ext uri="{FF2B5EF4-FFF2-40B4-BE49-F238E27FC236}">
                <a16:creationId xmlns:a16="http://schemas.microsoft.com/office/drawing/2014/main" id="{6A4DEEFB-E609-A543-B579-C8F2259D6E7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b="34486"/>
          <a:stretch/>
        </p:blipFill>
        <p:spPr>
          <a:xfrm>
            <a:off x="494100" y="4137401"/>
            <a:ext cx="1719499" cy="1044194"/>
          </a:xfrm>
          <a:prstGeom prst="rect">
            <a:avLst/>
          </a:prstGeom>
        </p:spPr>
      </p:pic>
      <p:sp>
        <p:nvSpPr>
          <p:cNvPr id="3" name="Pladsholder til tekst 2">
            <a:extLst>
              <a:ext uri="{FF2B5EF4-FFF2-40B4-BE49-F238E27FC236}">
                <a16:creationId xmlns:a16="http://schemas.microsoft.com/office/drawing/2014/main" id="{4D541FB6-7909-114A-A7E5-44A22E89F166}"/>
              </a:ext>
            </a:extLst>
          </p:cNvPr>
          <p:cNvSpPr>
            <a:spLocks noGrp="1"/>
          </p:cNvSpPr>
          <p:nvPr>
            <p:ph type="body" sz="quarter" idx="13"/>
          </p:nvPr>
        </p:nvSpPr>
        <p:spPr>
          <a:xfrm>
            <a:off x="494101" y="1949606"/>
            <a:ext cx="4306490" cy="936887"/>
          </a:xfrm>
          <a:prstGeom prst="rect">
            <a:avLst/>
          </a:prstGeom>
          <a:noFill/>
        </p:spPr>
        <p:txBody>
          <a:bodyPr wrap="square" lIns="182843" tIns="91422" rIns="182843" bIns="91422" rtlCol="0">
            <a:spAutoFit/>
          </a:bodyPr>
          <a:lstStyle>
            <a:lvl1pPr>
              <a:defRPr kumimoji="0" lang="da-DK" sz="1051" b="0" i="0" u="none" strike="noStrike" cap="none" spc="0" normalizeH="0" baseline="0" smtClean="0">
                <a:ln>
                  <a:noFill/>
                </a:ln>
                <a:solidFill>
                  <a:srgbClr val="ED6976"/>
                </a:solidFill>
                <a:effectLst/>
                <a:uLnTx/>
                <a:uFillTx/>
                <a:latin typeface="Open Sans Light" panose="020B0306030504020204" pitchFamily="34" charset="0"/>
                <a:ea typeface="Open Sans Light" panose="020B0306030504020204" pitchFamily="34" charset="0"/>
                <a:cs typeface="Open Sans Light" panose="020B0306030504020204" pitchFamily="34" charset="0"/>
              </a:defRPr>
            </a:lvl1pPr>
            <a:lvl2pPr>
              <a:defRPr lang="da-DK" sz="1051" b="0" i="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marL="728689" indent="-214320">
              <a:buFont typeface="Courier New" panose="02070309020205020404" pitchFamily="49" charset="0"/>
              <a:buChar char="o"/>
              <a:defRPr lang="da-DK" sz="1051" b="0" i="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071603" indent="-214320">
              <a:buFont typeface="Systemskrift"/>
              <a:buChar char="-"/>
              <a:defRPr lang="da-DK" sz="1051" b="0" i="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a:defRPr lang="en-US" sz="1200" b="0" i="0">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stStyle>
          <a:p>
            <a:pPr marL="0" marR="0" lvl="0" indent="0" fontAlgn="auto">
              <a:lnSpc>
                <a:spcPct val="100000"/>
              </a:lnSpc>
              <a:spcBef>
                <a:spcPts val="0"/>
              </a:spcBef>
              <a:spcAft>
                <a:spcPts val="0"/>
              </a:spcAft>
              <a:buClrTx/>
              <a:buSzTx/>
              <a:buFontTx/>
              <a:buNone/>
              <a:tabLst/>
            </a:pPr>
            <a:r>
              <a:rPr lang="da-DK" dirty="0"/>
              <a:t>Klik for at redigere teksttypografierne i masteren</a:t>
            </a:r>
          </a:p>
          <a:p>
            <a:pPr marL="342912" lvl="1"/>
            <a:r>
              <a:rPr lang="da-DK" dirty="0"/>
              <a:t>Andet niveau</a:t>
            </a:r>
          </a:p>
          <a:p>
            <a:pPr marL="685826" lvl="2"/>
            <a:r>
              <a:rPr lang="da-DK" dirty="0"/>
              <a:t>Tredje niveau</a:t>
            </a:r>
          </a:p>
          <a:p>
            <a:pPr marL="1028738" lvl="3"/>
            <a:r>
              <a:rPr lang="da-DK" dirty="0"/>
              <a:t>Fjerde niveau</a:t>
            </a:r>
          </a:p>
        </p:txBody>
      </p:sp>
      <p:sp>
        <p:nvSpPr>
          <p:cNvPr id="16" name="Pladsholder til tekst 2">
            <a:extLst>
              <a:ext uri="{FF2B5EF4-FFF2-40B4-BE49-F238E27FC236}">
                <a16:creationId xmlns:a16="http://schemas.microsoft.com/office/drawing/2014/main" id="{C697C46A-918A-864E-A8FA-ED18246C0E94}"/>
              </a:ext>
            </a:extLst>
          </p:cNvPr>
          <p:cNvSpPr>
            <a:spLocks noGrp="1"/>
          </p:cNvSpPr>
          <p:nvPr>
            <p:ph type="body" sz="quarter" idx="14"/>
          </p:nvPr>
        </p:nvSpPr>
        <p:spPr>
          <a:xfrm>
            <a:off x="5175026" y="1949605"/>
            <a:ext cx="3568936" cy="936887"/>
          </a:xfrm>
          <a:prstGeom prst="rect">
            <a:avLst/>
          </a:prstGeom>
          <a:noFill/>
        </p:spPr>
        <p:txBody>
          <a:bodyPr wrap="square" lIns="182843" tIns="91422" rIns="182843" bIns="91422" rtlCol="0">
            <a:spAutoFit/>
          </a:bodyPr>
          <a:lstStyle>
            <a:lvl1pPr>
              <a:defRPr kumimoji="0" lang="da-DK" sz="1051" b="0" i="0" u="none" strike="noStrike" cap="none" spc="0" normalizeH="0" baseline="0" smtClean="0">
                <a:ln>
                  <a:noFill/>
                </a:ln>
                <a:solidFill>
                  <a:srgbClr val="ED6976"/>
                </a:solidFill>
                <a:effectLst/>
                <a:uLnTx/>
                <a:uFillTx/>
                <a:latin typeface="Open Sans Light" panose="020B0306030504020204" pitchFamily="34" charset="0"/>
                <a:ea typeface="Open Sans Light" panose="020B0306030504020204" pitchFamily="34" charset="0"/>
                <a:cs typeface="Open Sans Light" panose="020B0306030504020204" pitchFamily="34" charset="0"/>
              </a:defRPr>
            </a:lvl1pPr>
            <a:lvl2pPr algn="l" defTabSz="685826" rtl="0" eaLnBrk="1" latinLnBrk="0" hangingPunct="1">
              <a:lnSpc>
                <a:spcPct val="90000"/>
              </a:lnSpc>
              <a:spcBef>
                <a:spcPts val="375"/>
              </a:spcBef>
              <a:defRPr lang="da-DK" sz="1051" b="0" i="0" kern="1200"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marL="728689" indent="-214320" algn="l" defTabSz="685826" rtl="0" eaLnBrk="1" latinLnBrk="0" hangingPunct="1">
              <a:lnSpc>
                <a:spcPct val="90000"/>
              </a:lnSpc>
              <a:spcBef>
                <a:spcPts val="375"/>
              </a:spcBef>
              <a:buFont typeface="Courier New" panose="02070309020205020404" pitchFamily="49" charset="0"/>
              <a:buChar char="o"/>
              <a:defRPr lang="da-DK" sz="1051" b="0" i="0" kern="1200"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071603" indent="-214320" algn="l" defTabSz="685826" rtl="0" eaLnBrk="1" latinLnBrk="0" hangingPunct="1">
              <a:lnSpc>
                <a:spcPct val="90000"/>
              </a:lnSpc>
              <a:spcBef>
                <a:spcPts val="375"/>
              </a:spcBef>
              <a:buFont typeface="Systemskrift"/>
              <a:buChar char="-"/>
              <a:defRPr lang="da-DK" sz="1051" b="0" i="0" kern="1200"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algn="l" defTabSz="685826" rtl="0" eaLnBrk="1" latinLnBrk="0" hangingPunct="1">
              <a:lnSpc>
                <a:spcPct val="90000"/>
              </a:lnSpc>
              <a:spcBef>
                <a:spcPts val="375"/>
              </a:spcBef>
              <a:defRPr lang="en-US" sz="1200" b="0" i="0" kern="1200"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stStyle>
          <a:p>
            <a:pPr marL="0" marR="0" lvl="0" indent="0" fontAlgn="auto">
              <a:lnSpc>
                <a:spcPct val="100000"/>
              </a:lnSpc>
              <a:spcBef>
                <a:spcPts val="0"/>
              </a:spcBef>
              <a:spcAft>
                <a:spcPts val="0"/>
              </a:spcAft>
              <a:buClrTx/>
              <a:buSzTx/>
              <a:buFontTx/>
              <a:buNone/>
              <a:tabLst/>
            </a:pPr>
            <a:r>
              <a:rPr lang="da-DK" dirty="0"/>
              <a:t>Klik for at redigere teksttypografierne i masteren</a:t>
            </a:r>
          </a:p>
          <a:p>
            <a:pPr marL="342912" lvl="1"/>
            <a:r>
              <a:rPr lang="da-DK" dirty="0"/>
              <a:t>Andet niveau</a:t>
            </a:r>
          </a:p>
          <a:p>
            <a:pPr marL="685826" lvl="2"/>
            <a:r>
              <a:rPr lang="da-DK" dirty="0"/>
              <a:t>Tredje niveau</a:t>
            </a:r>
          </a:p>
          <a:p>
            <a:pPr marL="1028738" lvl="3"/>
            <a:r>
              <a:rPr lang="da-DK" dirty="0"/>
              <a:t>Fjerde niveau</a:t>
            </a:r>
          </a:p>
        </p:txBody>
      </p:sp>
      <p:sp>
        <p:nvSpPr>
          <p:cNvPr id="17" name="Pladsholder til tekst 2">
            <a:extLst>
              <a:ext uri="{FF2B5EF4-FFF2-40B4-BE49-F238E27FC236}">
                <a16:creationId xmlns:a16="http://schemas.microsoft.com/office/drawing/2014/main" id="{B88E87B1-2493-9D46-AE54-3612A2D71D0D}"/>
              </a:ext>
            </a:extLst>
          </p:cNvPr>
          <p:cNvSpPr>
            <a:spLocks noGrp="1"/>
          </p:cNvSpPr>
          <p:nvPr>
            <p:ph type="body" sz="quarter" idx="15"/>
          </p:nvPr>
        </p:nvSpPr>
        <p:spPr>
          <a:xfrm>
            <a:off x="2389990" y="4222423"/>
            <a:ext cx="2410604" cy="901749"/>
          </a:xfrm>
          <a:prstGeom prst="rect">
            <a:avLst/>
          </a:prstGeom>
          <a:noFill/>
        </p:spPr>
        <p:txBody>
          <a:bodyPr wrap="square" lIns="182843" tIns="91422" rIns="182843" bIns="91422" rtlCol="0">
            <a:spAutoFit/>
          </a:bodyPr>
          <a:lstStyle>
            <a:lvl1pPr>
              <a:defRPr kumimoji="0" lang="da-DK" sz="1051" b="0" i="0" u="none" strike="noStrike" cap="none" spc="0" normalizeH="0" baseline="0" smtClean="0">
                <a:ln>
                  <a:noFill/>
                </a:ln>
                <a:solidFill>
                  <a:srgbClr val="ED6976"/>
                </a:solidFill>
                <a:effectLst/>
                <a:uLnTx/>
                <a:uFillTx/>
                <a:latin typeface="Open Sans Light" panose="020B0306030504020204" pitchFamily="34" charset="0"/>
                <a:ea typeface="Open Sans Light" panose="020B0306030504020204" pitchFamily="34" charset="0"/>
                <a:cs typeface="Open Sans Light" panose="020B0306030504020204" pitchFamily="34" charset="0"/>
              </a:defRPr>
            </a:lvl1pPr>
            <a:lvl2pPr>
              <a:defRPr lang="da-DK" sz="1051" b="0" i="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marL="728689" indent="-214320">
              <a:buFont typeface="Courier New" panose="02070309020205020404" pitchFamily="49" charset="0"/>
              <a:buChar char="o"/>
              <a:defRPr lang="da-DK" sz="1051" b="0" i="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a:defRPr lang="da-DK" sz="1200" b="0" i="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a:defRPr lang="en-US" sz="1200" b="0" i="0">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stStyle>
          <a:p>
            <a:pPr marL="0" marR="0" lvl="0" indent="0" fontAlgn="auto">
              <a:lnSpc>
                <a:spcPct val="100000"/>
              </a:lnSpc>
              <a:spcBef>
                <a:spcPts val="0"/>
              </a:spcBef>
              <a:spcAft>
                <a:spcPts val="0"/>
              </a:spcAft>
              <a:buClrTx/>
              <a:buSzTx/>
              <a:buFontTx/>
              <a:buNone/>
              <a:tabLst/>
            </a:pPr>
            <a:r>
              <a:rPr lang="da-DK" dirty="0"/>
              <a:t>Klik for at redigere teksttypografierne i masteren</a:t>
            </a:r>
          </a:p>
          <a:p>
            <a:pPr marL="342912" lvl="1"/>
            <a:r>
              <a:rPr lang="da-DK" dirty="0"/>
              <a:t>Andet niveau</a:t>
            </a:r>
          </a:p>
          <a:p>
            <a:pPr marL="685826" lvl="2"/>
            <a:r>
              <a:rPr lang="da-DK" dirty="0"/>
              <a:t>Tredje niveau</a:t>
            </a:r>
          </a:p>
        </p:txBody>
      </p:sp>
    </p:spTree>
    <p:extLst>
      <p:ext uri="{BB962C8B-B14F-4D97-AF65-F5344CB8AC3E}">
        <p14:creationId xmlns:p14="http://schemas.microsoft.com/office/powerpoint/2010/main" val="112583297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el og indholdsobjekt">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CF8552-CE60-2844-9B37-FE57EF8DEEA7}"/>
              </a:ext>
            </a:extLst>
          </p:cNvPr>
          <p:cNvSpPr>
            <a:spLocks noGrp="1"/>
          </p:cNvSpPr>
          <p:nvPr>
            <p:ph type="sldNum" sz="quarter" idx="12"/>
          </p:nvPr>
        </p:nvSpPr>
        <p:spPr>
          <a:xfrm rot="5400000">
            <a:off x="8576245" y="6385961"/>
            <a:ext cx="609280" cy="273844"/>
          </a:xfrm>
          <a:prstGeom prst="rect">
            <a:avLst/>
          </a:prstGeom>
        </p:spPr>
        <p:txBody>
          <a:bodyPr/>
          <a:lstStyle>
            <a:lvl1pPr>
              <a:defRPr sz="7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7D1B7AEF-F3F6-4BE1-8569-781EBE57DC74}" type="slidenum">
              <a:rPr lang="da-DK" smtClean="0"/>
              <a:pPr/>
              <a:t>‹nr.›</a:t>
            </a:fld>
            <a:endParaRPr lang="da-DK" dirty="0"/>
          </a:p>
        </p:txBody>
      </p:sp>
      <p:sp>
        <p:nvSpPr>
          <p:cNvPr id="5" name="Title 1">
            <a:extLst>
              <a:ext uri="{FF2B5EF4-FFF2-40B4-BE49-F238E27FC236}">
                <a16:creationId xmlns:a16="http://schemas.microsoft.com/office/drawing/2014/main" id="{0A7D0A24-9D11-AB42-B8BD-B0E79D37B15A}"/>
              </a:ext>
            </a:extLst>
          </p:cNvPr>
          <p:cNvSpPr>
            <a:spLocks noGrp="1"/>
          </p:cNvSpPr>
          <p:nvPr>
            <p:ph type="title"/>
          </p:nvPr>
        </p:nvSpPr>
        <p:spPr>
          <a:xfrm>
            <a:off x="494102" y="984864"/>
            <a:ext cx="6766236" cy="475200"/>
          </a:xfrm>
          <a:prstGeom prst="rect">
            <a:avLst/>
          </a:prstGeom>
          <a:noFill/>
        </p:spPr>
        <p:txBody>
          <a:bodyPr lIns="180000" anchor="ctr">
            <a:normAutofit/>
          </a:bodyPr>
          <a:lstStyle>
            <a:lvl1pPr algn="l">
              <a:defRPr sz="1800" b="1" i="0" cap="all" spc="75" baseline="0">
                <a:solidFill>
                  <a:schemeClr val="tx1">
                    <a:lumMod val="75000"/>
                    <a:lumOff val="25000"/>
                  </a:schemeClr>
                </a:solidFill>
                <a:latin typeface="ADAPTAREDK" panose="02000603000000000000" pitchFamily="2" charset="0"/>
                <a:ea typeface="ADAPTAREDK" panose="02000603000000000000" pitchFamily="2" charset="0"/>
                <a:cs typeface="Open Sans Light" panose="020B0306030504020204" pitchFamily="34" charset="0"/>
              </a:defRPr>
            </a:lvl1pPr>
          </a:lstStyle>
          <a:p>
            <a:r>
              <a:rPr lang="da-DK" dirty="0"/>
              <a:t>Klik for at redigere i master</a:t>
            </a:r>
            <a:endParaRPr lang="en-US" dirty="0"/>
          </a:p>
        </p:txBody>
      </p:sp>
      <p:sp>
        <p:nvSpPr>
          <p:cNvPr id="11" name="Pladsholder til tekst 2">
            <a:extLst>
              <a:ext uri="{FF2B5EF4-FFF2-40B4-BE49-F238E27FC236}">
                <a16:creationId xmlns:a16="http://schemas.microsoft.com/office/drawing/2014/main" id="{ADE3B19E-2D8B-3049-9B11-DB95275FE34F}"/>
              </a:ext>
            </a:extLst>
          </p:cNvPr>
          <p:cNvSpPr>
            <a:spLocks noGrp="1"/>
          </p:cNvSpPr>
          <p:nvPr>
            <p:ph type="body" sz="quarter" idx="14"/>
          </p:nvPr>
        </p:nvSpPr>
        <p:spPr>
          <a:xfrm>
            <a:off x="494102" y="1455443"/>
            <a:ext cx="4077900" cy="369296"/>
          </a:xfrm>
          <a:prstGeom prst="rect">
            <a:avLst/>
          </a:prstGeom>
          <a:noFill/>
        </p:spPr>
        <p:txBody>
          <a:bodyPr wrap="square" lIns="182843" tIns="91422" rIns="182843" bIns="91422" rtlCol="0">
            <a:spAutoFit/>
          </a:bodyPr>
          <a:lstStyle>
            <a:lvl1pPr>
              <a:defRPr kumimoji="0" lang="da-DK" sz="1200" b="0" i="0" u="none" strike="noStrike" cap="none" spc="0" normalizeH="0" baseline="0" smtClean="0">
                <a:ln>
                  <a:noFill/>
                </a:ln>
                <a:solidFill>
                  <a:srgbClr val="ED6976"/>
                </a:solidFill>
                <a:effectLst/>
                <a:uLnTx/>
                <a:uFillTx/>
                <a:latin typeface="Open Sans Light" panose="020B0306030504020204" pitchFamily="34" charset="0"/>
                <a:ea typeface="Open Sans Light" panose="020B0306030504020204" pitchFamily="34" charset="0"/>
                <a:cs typeface="Open Sans Light" panose="020B0306030504020204" pitchFamily="34" charset="0"/>
              </a:defRPr>
            </a:lvl1pPr>
            <a:lvl2pPr>
              <a:defRPr lang="da-DK" sz="1200" b="0" i="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marL="728689" indent="-214320">
              <a:buFont typeface="Courier New" panose="02070309020205020404" pitchFamily="49" charset="0"/>
              <a:buChar char="o"/>
              <a:defRPr lang="da-DK" sz="1200" b="0" i="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071603" indent="-214320">
              <a:buFont typeface="Systemskrift"/>
              <a:buChar char="-"/>
              <a:defRPr lang="da-DK" sz="1051" b="0" i="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a:defRPr lang="en-US" sz="1200" b="0" i="0">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stStyle>
          <a:p>
            <a:pPr marL="0" marR="0" lvl="0" indent="0" fontAlgn="auto">
              <a:lnSpc>
                <a:spcPct val="100000"/>
              </a:lnSpc>
              <a:spcBef>
                <a:spcPts val="0"/>
              </a:spcBef>
              <a:spcAft>
                <a:spcPts val="0"/>
              </a:spcAft>
              <a:buClrTx/>
              <a:buSzTx/>
              <a:buFontTx/>
              <a:buNone/>
              <a:tabLst/>
            </a:pPr>
            <a:r>
              <a:rPr lang="da-DK" dirty="0"/>
              <a:t>Klik for at redigere teksttypografierne i masteren</a:t>
            </a:r>
          </a:p>
        </p:txBody>
      </p:sp>
      <p:sp>
        <p:nvSpPr>
          <p:cNvPr id="12" name="Content Placeholder 2">
            <a:extLst>
              <a:ext uri="{FF2B5EF4-FFF2-40B4-BE49-F238E27FC236}">
                <a16:creationId xmlns:a16="http://schemas.microsoft.com/office/drawing/2014/main" id="{667D8B6B-1345-744C-B1ED-B7ED2BC053D2}"/>
              </a:ext>
            </a:extLst>
          </p:cNvPr>
          <p:cNvSpPr>
            <a:spLocks noGrp="1"/>
          </p:cNvSpPr>
          <p:nvPr>
            <p:ph idx="1" hasCustomPrompt="1"/>
          </p:nvPr>
        </p:nvSpPr>
        <p:spPr>
          <a:xfrm>
            <a:off x="494102" y="1935965"/>
            <a:ext cx="7886700" cy="3937175"/>
          </a:xfrm>
          <a:prstGeom prst="rect">
            <a:avLst/>
          </a:prstGeom>
          <a:noFill/>
        </p:spPr>
        <p:txBody>
          <a:bodyPr lIns="180000" tIns="72000" rIns="180000"/>
          <a:lstStyle>
            <a:lvl1pPr marL="0" marR="0" indent="0" algn="l" defTabSz="685826" rtl="0" eaLnBrk="1" fontAlgn="auto" latinLnBrk="0" hangingPunct="1">
              <a:lnSpc>
                <a:spcPct val="130000"/>
              </a:lnSpc>
              <a:spcBef>
                <a:spcPts val="0"/>
              </a:spcBef>
              <a:spcAft>
                <a:spcPts val="0"/>
              </a:spcAft>
              <a:buClrTx/>
              <a:buSzTx/>
              <a:buFontTx/>
              <a:buNone/>
              <a:tabLst/>
              <a:defRPr sz="10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70" indent="-171457" algn="l">
              <a:lnSpc>
                <a:spcPct val="130000"/>
              </a:lnSpc>
              <a:spcBef>
                <a:spcPts val="0"/>
              </a:spcBef>
              <a:spcAft>
                <a:spcPts val="0"/>
              </a:spcAft>
              <a:buFont typeface="Courier New" panose="02070309020205020404" pitchFamily="49" charset="0"/>
              <a:buChar char="o"/>
              <a:defRPr sz="10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83" indent="-171457" algn="l">
              <a:lnSpc>
                <a:spcPct val="130000"/>
              </a:lnSpc>
              <a:spcBef>
                <a:spcPts val="0"/>
              </a:spcBef>
              <a:spcAft>
                <a:spcPts val="0"/>
              </a:spcAft>
              <a:buFont typeface="Merriweather" panose="02060503050406030704" pitchFamily="18" charset="0"/>
              <a:buChar char="–"/>
              <a:defRPr sz="10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algn="l">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mn-lt"/>
              </a:defRPr>
            </a:lvl5pPr>
          </a:lstStyle>
          <a:p>
            <a:pPr marL="171457" marR="0" lvl="0" indent="-171457" algn="l" defTabSz="685826" rtl="0" eaLnBrk="1" fontAlgn="auto" latinLnBrk="0" hangingPunct="1">
              <a:lnSpc>
                <a:spcPct val="130000"/>
              </a:lnSpc>
              <a:spcBef>
                <a:spcPts val="0"/>
              </a:spcBef>
              <a:spcAft>
                <a:spcPts val="0"/>
              </a:spcAft>
              <a:buClrTx/>
              <a:buSzTx/>
              <a:buFont typeface="Arial" panose="020B0604020202020204" pitchFamily="34" charset="0"/>
              <a:buChar char="•"/>
              <a:tabLst/>
              <a:defRPr/>
            </a:pPr>
            <a:r>
              <a:rPr lang="da-DK" dirty="0"/>
              <a:t>Rediger typografien i masterens</a:t>
            </a:r>
          </a:p>
          <a:p>
            <a:pPr lvl="1"/>
            <a:r>
              <a:rPr lang="da-DK" dirty="0"/>
              <a:t>Andet niveau</a:t>
            </a:r>
          </a:p>
          <a:p>
            <a:pPr lvl="2"/>
            <a:r>
              <a:rPr lang="da-DK" dirty="0"/>
              <a:t>Tredje niveau</a:t>
            </a:r>
          </a:p>
          <a:p>
            <a:pPr lvl="3"/>
            <a:endParaRPr lang="en-US" dirty="0"/>
          </a:p>
        </p:txBody>
      </p:sp>
    </p:spTree>
    <p:extLst>
      <p:ext uri="{BB962C8B-B14F-4D97-AF65-F5344CB8AC3E}">
        <p14:creationId xmlns:p14="http://schemas.microsoft.com/office/powerpoint/2010/main" val="3289223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el og indholdsobjekt">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CF8552-CE60-2844-9B37-FE57EF8DEEA7}"/>
              </a:ext>
            </a:extLst>
          </p:cNvPr>
          <p:cNvSpPr>
            <a:spLocks noGrp="1"/>
          </p:cNvSpPr>
          <p:nvPr>
            <p:ph type="sldNum" sz="quarter" idx="12"/>
          </p:nvPr>
        </p:nvSpPr>
        <p:spPr>
          <a:xfrm rot="5400000">
            <a:off x="8576245" y="6385961"/>
            <a:ext cx="609280" cy="273844"/>
          </a:xfrm>
          <a:prstGeom prst="rect">
            <a:avLst/>
          </a:prstGeom>
        </p:spPr>
        <p:txBody>
          <a:bodyPr/>
          <a:lstStyle>
            <a:lvl1pPr>
              <a:defRPr sz="7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7D1B7AEF-F3F6-4BE1-8569-781EBE57DC74}" type="slidenum">
              <a:rPr lang="da-DK" smtClean="0"/>
              <a:pPr/>
              <a:t>‹nr.›</a:t>
            </a:fld>
            <a:endParaRPr lang="da-DK" dirty="0"/>
          </a:p>
        </p:txBody>
      </p:sp>
      <p:sp>
        <p:nvSpPr>
          <p:cNvPr id="5" name="Title 1">
            <a:extLst>
              <a:ext uri="{FF2B5EF4-FFF2-40B4-BE49-F238E27FC236}">
                <a16:creationId xmlns:a16="http://schemas.microsoft.com/office/drawing/2014/main" id="{0A7D0A24-9D11-AB42-B8BD-B0E79D37B15A}"/>
              </a:ext>
            </a:extLst>
          </p:cNvPr>
          <p:cNvSpPr>
            <a:spLocks noGrp="1"/>
          </p:cNvSpPr>
          <p:nvPr>
            <p:ph type="title"/>
          </p:nvPr>
        </p:nvSpPr>
        <p:spPr>
          <a:xfrm>
            <a:off x="494102" y="984864"/>
            <a:ext cx="6766236" cy="475200"/>
          </a:xfrm>
          <a:prstGeom prst="rect">
            <a:avLst/>
          </a:prstGeom>
          <a:noFill/>
        </p:spPr>
        <p:txBody>
          <a:bodyPr lIns="180000" anchor="ctr">
            <a:normAutofit/>
          </a:bodyPr>
          <a:lstStyle>
            <a:lvl1pPr algn="l">
              <a:defRPr sz="1800" b="1" i="0" cap="all" spc="75" baseline="0">
                <a:solidFill>
                  <a:schemeClr val="tx1">
                    <a:lumMod val="75000"/>
                    <a:lumOff val="25000"/>
                  </a:schemeClr>
                </a:solidFill>
                <a:latin typeface="ADAPTAREDK" panose="02000603000000000000" pitchFamily="2" charset="0"/>
                <a:ea typeface="ADAPTAREDK" panose="02000603000000000000" pitchFamily="2" charset="0"/>
                <a:cs typeface="Open Sans" panose="020B0606030504020204" pitchFamily="34" charset="0"/>
              </a:defRPr>
            </a:lvl1pPr>
          </a:lstStyle>
          <a:p>
            <a:r>
              <a:rPr lang="da-DK" dirty="0"/>
              <a:t>Klik for at redigere i master</a:t>
            </a:r>
            <a:endParaRPr lang="en-US" dirty="0"/>
          </a:p>
        </p:txBody>
      </p:sp>
      <p:sp>
        <p:nvSpPr>
          <p:cNvPr id="11" name="Pladsholder til tekst 2">
            <a:extLst>
              <a:ext uri="{FF2B5EF4-FFF2-40B4-BE49-F238E27FC236}">
                <a16:creationId xmlns:a16="http://schemas.microsoft.com/office/drawing/2014/main" id="{ADE3B19E-2D8B-3049-9B11-DB95275FE34F}"/>
              </a:ext>
            </a:extLst>
          </p:cNvPr>
          <p:cNvSpPr>
            <a:spLocks noGrp="1"/>
          </p:cNvSpPr>
          <p:nvPr>
            <p:ph type="body" sz="quarter" idx="14"/>
          </p:nvPr>
        </p:nvSpPr>
        <p:spPr>
          <a:xfrm>
            <a:off x="494102" y="1455443"/>
            <a:ext cx="4077900" cy="369296"/>
          </a:xfrm>
          <a:prstGeom prst="rect">
            <a:avLst/>
          </a:prstGeom>
          <a:noFill/>
        </p:spPr>
        <p:txBody>
          <a:bodyPr wrap="square" lIns="182843" tIns="91422" rIns="182843" bIns="91422" rtlCol="0">
            <a:spAutoFit/>
          </a:bodyPr>
          <a:lstStyle>
            <a:lvl1pPr>
              <a:defRPr kumimoji="0" lang="da-DK" sz="1200" b="0" i="0" u="none" strike="noStrike" cap="none" spc="0" normalizeH="0" baseline="0" smtClean="0">
                <a:ln>
                  <a:noFill/>
                </a:ln>
                <a:solidFill>
                  <a:srgbClr val="ED6976"/>
                </a:solidFill>
                <a:effectLst/>
                <a:uLnTx/>
                <a:uFillTx/>
                <a:latin typeface="Open Sans Light" panose="020B0306030504020204" pitchFamily="34" charset="0"/>
                <a:ea typeface="Open Sans Light" panose="020B0306030504020204" pitchFamily="34" charset="0"/>
                <a:cs typeface="Open Sans Light" panose="020B0306030504020204" pitchFamily="34" charset="0"/>
              </a:defRPr>
            </a:lvl1pPr>
            <a:lvl2pPr>
              <a:defRPr lang="da-DK" sz="1200" b="0" i="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marL="728689" indent="-214320">
              <a:buFont typeface="Courier New" panose="02070309020205020404" pitchFamily="49" charset="0"/>
              <a:buChar char="o"/>
              <a:defRPr lang="da-DK" sz="1200" b="0" i="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071603" indent="-214320">
              <a:buFont typeface="Systemskrift"/>
              <a:buChar char="-"/>
              <a:defRPr lang="da-DK" sz="1051" b="0" i="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a:defRPr lang="en-US" sz="1200" b="0" i="0">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stStyle>
          <a:p>
            <a:pPr marL="0" marR="0" lvl="0" indent="0" fontAlgn="auto">
              <a:lnSpc>
                <a:spcPct val="100000"/>
              </a:lnSpc>
              <a:spcBef>
                <a:spcPts val="0"/>
              </a:spcBef>
              <a:spcAft>
                <a:spcPts val="0"/>
              </a:spcAft>
              <a:buClrTx/>
              <a:buSzTx/>
              <a:buFontTx/>
              <a:buNone/>
              <a:tabLst/>
            </a:pPr>
            <a:r>
              <a:rPr lang="da-DK" dirty="0"/>
              <a:t>Klik for at redigere teksttypografierne i masteren</a:t>
            </a:r>
          </a:p>
        </p:txBody>
      </p:sp>
      <p:sp>
        <p:nvSpPr>
          <p:cNvPr id="12" name="Content Placeholder 2">
            <a:extLst>
              <a:ext uri="{FF2B5EF4-FFF2-40B4-BE49-F238E27FC236}">
                <a16:creationId xmlns:a16="http://schemas.microsoft.com/office/drawing/2014/main" id="{667D8B6B-1345-744C-B1ED-B7ED2BC053D2}"/>
              </a:ext>
            </a:extLst>
          </p:cNvPr>
          <p:cNvSpPr>
            <a:spLocks noGrp="1"/>
          </p:cNvSpPr>
          <p:nvPr>
            <p:ph idx="1" hasCustomPrompt="1"/>
          </p:nvPr>
        </p:nvSpPr>
        <p:spPr>
          <a:xfrm>
            <a:off x="494102" y="1935965"/>
            <a:ext cx="4077900" cy="3937175"/>
          </a:xfrm>
          <a:prstGeom prst="rect">
            <a:avLst/>
          </a:prstGeom>
          <a:noFill/>
        </p:spPr>
        <p:txBody>
          <a:bodyPr lIns="180000" tIns="72000" rIns="180000"/>
          <a:lstStyle>
            <a:lvl1pPr marL="0" marR="0" indent="0" algn="l" defTabSz="685826" rtl="0" eaLnBrk="1" fontAlgn="auto" latinLnBrk="0" hangingPunct="1">
              <a:lnSpc>
                <a:spcPct val="130000"/>
              </a:lnSpc>
              <a:spcBef>
                <a:spcPts val="0"/>
              </a:spcBef>
              <a:spcAft>
                <a:spcPts val="0"/>
              </a:spcAft>
              <a:buClrTx/>
              <a:buSzTx/>
              <a:buFontTx/>
              <a:buNone/>
              <a:tabLst/>
              <a:defRPr sz="10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70" indent="-171457" algn="l">
              <a:lnSpc>
                <a:spcPct val="130000"/>
              </a:lnSpc>
              <a:spcBef>
                <a:spcPts val="0"/>
              </a:spcBef>
              <a:spcAft>
                <a:spcPts val="0"/>
              </a:spcAft>
              <a:buFont typeface="Courier New" panose="02070309020205020404" pitchFamily="49" charset="0"/>
              <a:buChar char="o"/>
              <a:defRPr sz="10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83" indent="-171457" algn="l">
              <a:lnSpc>
                <a:spcPct val="130000"/>
              </a:lnSpc>
              <a:spcBef>
                <a:spcPts val="0"/>
              </a:spcBef>
              <a:spcAft>
                <a:spcPts val="0"/>
              </a:spcAft>
              <a:buFont typeface="Merriweather" panose="02060503050406030704" pitchFamily="18" charset="0"/>
              <a:buChar char="–"/>
              <a:defRPr sz="10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algn="l">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mn-lt"/>
              </a:defRPr>
            </a:lvl5pPr>
          </a:lstStyle>
          <a:p>
            <a:pPr marL="171457" marR="0" lvl="0" indent="-171457" algn="l" defTabSz="685826" rtl="0" eaLnBrk="1" fontAlgn="auto" latinLnBrk="0" hangingPunct="1">
              <a:lnSpc>
                <a:spcPct val="130000"/>
              </a:lnSpc>
              <a:spcBef>
                <a:spcPts val="0"/>
              </a:spcBef>
              <a:spcAft>
                <a:spcPts val="0"/>
              </a:spcAft>
              <a:buClrTx/>
              <a:buSzTx/>
              <a:buFont typeface="Arial" panose="020B0604020202020204" pitchFamily="34" charset="0"/>
              <a:buChar char="•"/>
              <a:tabLst/>
              <a:defRPr/>
            </a:pPr>
            <a:r>
              <a:rPr lang="da-DK" dirty="0"/>
              <a:t>Rediger typografien i masterens</a:t>
            </a:r>
          </a:p>
          <a:p>
            <a:pPr lvl="1"/>
            <a:r>
              <a:rPr lang="da-DK" dirty="0"/>
              <a:t>Andet niveau</a:t>
            </a:r>
          </a:p>
          <a:p>
            <a:pPr lvl="2"/>
            <a:r>
              <a:rPr lang="da-DK" dirty="0"/>
              <a:t>Tredje niveau</a:t>
            </a:r>
          </a:p>
          <a:p>
            <a:pPr lvl="3"/>
            <a:endParaRPr lang="en-US" dirty="0"/>
          </a:p>
        </p:txBody>
      </p:sp>
    </p:spTree>
    <p:extLst>
      <p:ext uri="{BB962C8B-B14F-4D97-AF65-F5344CB8AC3E}">
        <p14:creationId xmlns:p14="http://schemas.microsoft.com/office/powerpoint/2010/main" val="156073262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itel og indholdsobjekt">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CF8552-CE60-2844-9B37-FE57EF8DEEA7}"/>
              </a:ext>
            </a:extLst>
          </p:cNvPr>
          <p:cNvSpPr>
            <a:spLocks noGrp="1"/>
          </p:cNvSpPr>
          <p:nvPr>
            <p:ph type="sldNum" sz="quarter" idx="12"/>
          </p:nvPr>
        </p:nvSpPr>
        <p:spPr>
          <a:xfrm rot="5400000">
            <a:off x="8576245" y="6385961"/>
            <a:ext cx="609280" cy="273844"/>
          </a:xfrm>
          <a:prstGeom prst="rect">
            <a:avLst/>
          </a:prstGeom>
        </p:spPr>
        <p:txBody>
          <a:bodyPr/>
          <a:lstStyle>
            <a:lvl1pPr>
              <a:defRPr sz="7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7D1B7AEF-F3F6-4BE1-8569-781EBE57DC74}" type="slidenum">
              <a:rPr lang="da-DK" smtClean="0"/>
              <a:pPr/>
              <a:t>‹nr.›</a:t>
            </a:fld>
            <a:endParaRPr lang="da-DK" dirty="0"/>
          </a:p>
        </p:txBody>
      </p:sp>
      <p:sp>
        <p:nvSpPr>
          <p:cNvPr id="5" name="Title 1">
            <a:extLst>
              <a:ext uri="{FF2B5EF4-FFF2-40B4-BE49-F238E27FC236}">
                <a16:creationId xmlns:a16="http://schemas.microsoft.com/office/drawing/2014/main" id="{0A7D0A24-9D11-AB42-B8BD-B0E79D37B15A}"/>
              </a:ext>
            </a:extLst>
          </p:cNvPr>
          <p:cNvSpPr>
            <a:spLocks noGrp="1"/>
          </p:cNvSpPr>
          <p:nvPr>
            <p:ph type="title"/>
          </p:nvPr>
        </p:nvSpPr>
        <p:spPr>
          <a:xfrm>
            <a:off x="494102" y="984864"/>
            <a:ext cx="6766236" cy="475200"/>
          </a:xfrm>
          <a:prstGeom prst="rect">
            <a:avLst/>
          </a:prstGeom>
          <a:noFill/>
        </p:spPr>
        <p:txBody>
          <a:bodyPr lIns="180000" anchor="ctr">
            <a:normAutofit/>
          </a:bodyPr>
          <a:lstStyle>
            <a:lvl1pPr algn="l">
              <a:defRPr sz="1800" b="1" i="0" cap="all" spc="75" baseline="0">
                <a:solidFill>
                  <a:schemeClr val="tx1">
                    <a:lumMod val="75000"/>
                    <a:lumOff val="25000"/>
                  </a:schemeClr>
                </a:solidFill>
                <a:latin typeface="ADAPTAREDK" panose="02000603000000000000" pitchFamily="2" charset="0"/>
                <a:ea typeface="ADAPTAREDK" panose="02000603000000000000" pitchFamily="2" charset="0"/>
                <a:cs typeface="Open Sans Light" panose="020B0306030504020204" pitchFamily="34" charset="0"/>
              </a:defRPr>
            </a:lvl1pPr>
          </a:lstStyle>
          <a:p>
            <a:r>
              <a:rPr lang="da-DK" dirty="0"/>
              <a:t>Klik for at redigere i master</a:t>
            </a:r>
            <a:endParaRPr lang="en-US" dirty="0"/>
          </a:p>
        </p:txBody>
      </p:sp>
      <p:sp>
        <p:nvSpPr>
          <p:cNvPr id="11" name="Pladsholder til tekst 2">
            <a:extLst>
              <a:ext uri="{FF2B5EF4-FFF2-40B4-BE49-F238E27FC236}">
                <a16:creationId xmlns:a16="http://schemas.microsoft.com/office/drawing/2014/main" id="{ADE3B19E-2D8B-3049-9B11-DB95275FE34F}"/>
              </a:ext>
            </a:extLst>
          </p:cNvPr>
          <p:cNvSpPr>
            <a:spLocks noGrp="1"/>
          </p:cNvSpPr>
          <p:nvPr>
            <p:ph type="body" sz="quarter" idx="14"/>
          </p:nvPr>
        </p:nvSpPr>
        <p:spPr>
          <a:xfrm>
            <a:off x="4572000" y="1460065"/>
            <a:ext cx="3808800" cy="369296"/>
          </a:xfrm>
          <a:prstGeom prst="rect">
            <a:avLst/>
          </a:prstGeom>
          <a:noFill/>
        </p:spPr>
        <p:txBody>
          <a:bodyPr wrap="square" lIns="182843" tIns="91422" rIns="182843" bIns="91422" rtlCol="0">
            <a:spAutoFit/>
          </a:bodyPr>
          <a:lstStyle>
            <a:lvl1pPr>
              <a:defRPr kumimoji="0" lang="da-DK" sz="1200" b="0" i="0" u="none" strike="noStrike" cap="none" spc="0" normalizeH="0" baseline="0" smtClean="0">
                <a:ln>
                  <a:noFill/>
                </a:ln>
                <a:solidFill>
                  <a:srgbClr val="ED6976"/>
                </a:solidFill>
                <a:effectLst/>
                <a:uLnTx/>
                <a:uFillTx/>
                <a:latin typeface="Open Sans Light" panose="020B0306030504020204" pitchFamily="34" charset="0"/>
                <a:ea typeface="Open Sans Light" panose="020B0306030504020204" pitchFamily="34" charset="0"/>
                <a:cs typeface="Open Sans Light" panose="020B0306030504020204" pitchFamily="34" charset="0"/>
              </a:defRPr>
            </a:lvl1pPr>
            <a:lvl2pPr>
              <a:defRPr lang="da-DK" sz="1200" b="0" i="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2pPr>
            <a:lvl3pPr marL="728689" indent="-214320">
              <a:buFont typeface="Courier New" panose="02070309020205020404" pitchFamily="49" charset="0"/>
              <a:buChar char="o"/>
              <a:defRPr lang="da-DK" sz="1200" b="0" i="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071603" indent="-214320">
              <a:buFont typeface="Systemskrift"/>
              <a:buChar char="-"/>
              <a:defRPr lang="da-DK" sz="1051" b="0" i="0" smtClean="0">
                <a:solidFill>
                  <a:schemeClr val="accent3"/>
                </a:solidFill>
                <a:latin typeface="Open Sans" panose="020B0606030504020204" pitchFamily="34" charset="0"/>
                <a:ea typeface="Open Sans" panose="020B0606030504020204" pitchFamily="34" charset="0"/>
                <a:cs typeface="Open Sans" panose="020B0606030504020204" pitchFamily="34" charset="0"/>
              </a:defRPr>
            </a:lvl4pPr>
            <a:lvl5pPr>
              <a:defRPr lang="en-US" sz="1200" b="0" i="0">
                <a:solidFill>
                  <a:schemeClr val="accent3"/>
                </a:solidFill>
                <a:latin typeface="Open Sans" panose="020B0606030504020204" pitchFamily="34" charset="0"/>
                <a:ea typeface="Open Sans" panose="020B0606030504020204" pitchFamily="34" charset="0"/>
                <a:cs typeface="Open Sans" panose="020B0606030504020204" pitchFamily="34" charset="0"/>
              </a:defRPr>
            </a:lvl5pPr>
          </a:lstStyle>
          <a:p>
            <a:pPr marL="0" marR="0" lvl="0" indent="0" fontAlgn="auto">
              <a:lnSpc>
                <a:spcPct val="100000"/>
              </a:lnSpc>
              <a:spcBef>
                <a:spcPts val="0"/>
              </a:spcBef>
              <a:spcAft>
                <a:spcPts val="0"/>
              </a:spcAft>
              <a:buClrTx/>
              <a:buSzTx/>
              <a:buFontTx/>
              <a:buNone/>
              <a:tabLst/>
            </a:pPr>
            <a:r>
              <a:rPr lang="da-DK" dirty="0"/>
              <a:t>Klik for at redigere teksttypografierne i masteren</a:t>
            </a:r>
          </a:p>
        </p:txBody>
      </p:sp>
      <p:sp>
        <p:nvSpPr>
          <p:cNvPr id="12" name="Content Placeholder 2">
            <a:extLst>
              <a:ext uri="{FF2B5EF4-FFF2-40B4-BE49-F238E27FC236}">
                <a16:creationId xmlns:a16="http://schemas.microsoft.com/office/drawing/2014/main" id="{667D8B6B-1345-744C-B1ED-B7ED2BC053D2}"/>
              </a:ext>
            </a:extLst>
          </p:cNvPr>
          <p:cNvSpPr>
            <a:spLocks noGrp="1"/>
          </p:cNvSpPr>
          <p:nvPr>
            <p:ph idx="1" hasCustomPrompt="1"/>
          </p:nvPr>
        </p:nvSpPr>
        <p:spPr>
          <a:xfrm>
            <a:off x="4572000" y="1935965"/>
            <a:ext cx="3808800" cy="3937175"/>
          </a:xfrm>
          <a:prstGeom prst="rect">
            <a:avLst/>
          </a:prstGeom>
          <a:noFill/>
        </p:spPr>
        <p:txBody>
          <a:bodyPr lIns="180000" tIns="72000" rIns="180000"/>
          <a:lstStyle>
            <a:lvl1pPr marL="0" marR="0" indent="0" algn="l" defTabSz="685826" rtl="0" eaLnBrk="1" fontAlgn="auto" latinLnBrk="0" hangingPunct="1">
              <a:lnSpc>
                <a:spcPct val="130000"/>
              </a:lnSpc>
              <a:spcBef>
                <a:spcPts val="0"/>
              </a:spcBef>
              <a:spcAft>
                <a:spcPts val="0"/>
              </a:spcAft>
              <a:buClrTx/>
              <a:buSzTx/>
              <a:buFontTx/>
              <a:buNone/>
              <a:tabLst/>
              <a:defRPr sz="10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70" indent="-171457" algn="l">
              <a:lnSpc>
                <a:spcPct val="130000"/>
              </a:lnSpc>
              <a:spcBef>
                <a:spcPts val="0"/>
              </a:spcBef>
              <a:spcAft>
                <a:spcPts val="0"/>
              </a:spcAft>
              <a:buFont typeface="Courier New" panose="02070309020205020404" pitchFamily="49" charset="0"/>
              <a:buChar char="o"/>
              <a:defRPr sz="10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83" indent="-171457" algn="l">
              <a:lnSpc>
                <a:spcPct val="130000"/>
              </a:lnSpc>
              <a:spcBef>
                <a:spcPts val="0"/>
              </a:spcBef>
              <a:spcAft>
                <a:spcPts val="0"/>
              </a:spcAft>
              <a:buFont typeface="Merriweather" panose="02060503050406030704" pitchFamily="18" charset="0"/>
              <a:buChar char="–"/>
              <a:defRPr sz="10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algn="l">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mn-lt"/>
              </a:defRPr>
            </a:lvl5pPr>
          </a:lstStyle>
          <a:p>
            <a:pPr marL="171457" marR="0" lvl="0" indent="-171457" algn="l" defTabSz="685826" rtl="0" eaLnBrk="1" fontAlgn="auto" latinLnBrk="0" hangingPunct="1">
              <a:lnSpc>
                <a:spcPct val="130000"/>
              </a:lnSpc>
              <a:spcBef>
                <a:spcPts val="0"/>
              </a:spcBef>
              <a:spcAft>
                <a:spcPts val="0"/>
              </a:spcAft>
              <a:buClrTx/>
              <a:buSzTx/>
              <a:buFont typeface="Arial" panose="020B0604020202020204" pitchFamily="34" charset="0"/>
              <a:buChar char="•"/>
              <a:tabLst/>
              <a:defRPr/>
            </a:pPr>
            <a:r>
              <a:rPr lang="da-DK" dirty="0"/>
              <a:t>Rediger typografien i masterens</a:t>
            </a:r>
          </a:p>
          <a:p>
            <a:pPr lvl="1"/>
            <a:r>
              <a:rPr lang="da-DK" dirty="0"/>
              <a:t>Andet niveau</a:t>
            </a:r>
          </a:p>
          <a:p>
            <a:pPr lvl="2"/>
            <a:r>
              <a:rPr lang="da-DK" dirty="0"/>
              <a:t>Tredje niveau</a:t>
            </a:r>
          </a:p>
          <a:p>
            <a:pPr lvl="3"/>
            <a:endParaRPr lang="en-US" dirty="0"/>
          </a:p>
        </p:txBody>
      </p:sp>
    </p:spTree>
    <p:extLst>
      <p:ext uri="{BB962C8B-B14F-4D97-AF65-F5344CB8AC3E}">
        <p14:creationId xmlns:p14="http://schemas.microsoft.com/office/powerpoint/2010/main" val="26905007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1187450" y="2349500"/>
            <a:ext cx="3235325"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575175" y="2349500"/>
            <a:ext cx="3236913"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187450" y="1341438"/>
            <a:ext cx="6624638" cy="865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rette overskrift</a:t>
            </a:r>
          </a:p>
        </p:txBody>
      </p:sp>
      <p:sp>
        <p:nvSpPr>
          <p:cNvPr id="1028" name="Rectangle 3"/>
          <p:cNvSpPr>
            <a:spLocks noGrp="1" noChangeArrowheads="1"/>
          </p:cNvSpPr>
          <p:nvPr>
            <p:ph type="body" idx="1"/>
          </p:nvPr>
        </p:nvSpPr>
        <p:spPr bwMode="auto">
          <a:xfrm>
            <a:off x="1187450" y="2349500"/>
            <a:ext cx="6624638" cy="3571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punkt eller tekst</a:t>
            </a:r>
          </a:p>
          <a:p>
            <a:pPr lvl="1"/>
            <a:r>
              <a:rPr lang="da-DK"/>
              <a:t>1</a:t>
            </a:r>
          </a:p>
          <a:p>
            <a:pPr lvl="2"/>
            <a:r>
              <a:rPr lang="da-DK"/>
              <a:t>2</a:t>
            </a:r>
          </a:p>
          <a:p>
            <a:pPr lvl="3"/>
            <a:r>
              <a:rPr lang="da-DK"/>
              <a:t>3</a:t>
            </a:r>
          </a:p>
          <a:p>
            <a:pPr lvl="4"/>
            <a:r>
              <a:rPr lang="da-DK"/>
              <a:t>4</a:t>
            </a:r>
          </a:p>
          <a:p>
            <a:pPr lvl="0"/>
            <a:endParaRPr lang="da-DK"/>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1A50A4-9AD8-5946-946A-908BC0B36D75}"/>
              </a:ext>
            </a:extLst>
          </p:cNvPr>
          <p:cNvSpPr>
            <a:spLocks noGrp="1"/>
          </p:cNvSpPr>
          <p:nvPr>
            <p:ph type="sldNum" sz="quarter" idx="4"/>
          </p:nvPr>
        </p:nvSpPr>
        <p:spPr>
          <a:xfrm rot="5400000">
            <a:off x="8576245" y="6385961"/>
            <a:ext cx="609280" cy="273844"/>
          </a:xfrm>
          <a:prstGeom prst="rect">
            <a:avLst/>
          </a:prstGeom>
        </p:spPr>
        <p:txBody>
          <a:bodyPr/>
          <a:lstStyle>
            <a:lvl1pPr>
              <a:defRPr sz="751" b="0" i="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7D1B7AEF-F3F6-4BE1-8569-781EBE57DC74}" type="slidenum">
              <a:rPr lang="da-DK" smtClean="0"/>
              <a:pPr/>
              <a:t>‹nr.›</a:t>
            </a:fld>
            <a:endParaRPr lang="da-DK" dirty="0"/>
          </a:p>
        </p:txBody>
      </p:sp>
    </p:spTree>
    <p:extLst>
      <p:ext uri="{BB962C8B-B14F-4D97-AF65-F5344CB8AC3E}">
        <p14:creationId xmlns:p14="http://schemas.microsoft.com/office/powerpoint/2010/main" val="39121366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68582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7" indent="-171457" algn="l" defTabSz="68582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70" indent="-171457" algn="l" defTabSz="68582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83" indent="-171457" algn="l" defTabSz="68582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97" indent="-171457" algn="l" defTabSz="68582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109" indent="-171457" algn="l" defTabSz="68582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6021" indent="-171457" algn="l" defTabSz="68582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935" indent="-171457" algn="l" defTabSz="68582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847" indent="-171457" algn="l" defTabSz="68582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760" indent="-171457" algn="l" defTabSz="68582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da-DK"/>
      </a:defPPr>
      <a:lvl1pPr marL="0" algn="l" defTabSz="685826" rtl="0" eaLnBrk="1" latinLnBrk="0" hangingPunct="1">
        <a:defRPr sz="1351" kern="1200">
          <a:solidFill>
            <a:schemeClr val="tx1"/>
          </a:solidFill>
          <a:latin typeface="+mn-lt"/>
          <a:ea typeface="+mn-ea"/>
          <a:cs typeface="+mn-cs"/>
        </a:defRPr>
      </a:lvl1pPr>
      <a:lvl2pPr marL="342912" algn="l" defTabSz="685826" rtl="0" eaLnBrk="1" latinLnBrk="0" hangingPunct="1">
        <a:defRPr sz="1351" kern="1200">
          <a:solidFill>
            <a:schemeClr val="tx1"/>
          </a:solidFill>
          <a:latin typeface="+mn-lt"/>
          <a:ea typeface="+mn-ea"/>
          <a:cs typeface="+mn-cs"/>
        </a:defRPr>
      </a:lvl2pPr>
      <a:lvl3pPr marL="685826" algn="l" defTabSz="685826" rtl="0" eaLnBrk="1" latinLnBrk="0" hangingPunct="1">
        <a:defRPr sz="1351" kern="1200">
          <a:solidFill>
            <a:schemeClr val="tx1"/>
          </a:solidFill>
          <a:latin typeface="+mn-lt"/>
          <a:ea typeface="+mn-ea"/>
          <a:cs typeface="+mn-cs"/>
        </a:defRPr>
      </a:lvl3pPr>
      <a:lvl4pPr marL="1028738" algn="l" defTabSz="685826" rtl="0" eaLnBrk="1" latinLnBrk="0" hangingPunct="1">
        <a:defRPr sz="1351" kern="1200">
          <a:solidFill>
            <a:schemeClr val="tx1"/>
          </a:solidFill>
          <a:latin typeface="+mn-lt"/>
          <a:ea typeface="+mn-ea"/>
          <a:cs typeface="+mn-cs"/>
        </a:defRPr>
      </a:lvl4pPr>
      <a:lvl5pPr marL="1371652" algn="l" defTabSz="685826" rtl="0" eaLnBrk="1" latinLnBrk="0" hangingPunct="1">
        <a:defRPr sz="1351" kern="1200">
          <a:solidFill>
            <a:schemeClr val="tx1"/>
          </a:solidFill>
          <a:latin typeface="+mn-lt"/>
          <a:ea typeface="+mn-ea"/>
          <a:cs typeface="+mn-cs"/>
        </a:defRPr>
      </a:lvl5pPr>
      <a:lvl6pPr marL="1714564" algn="l" defTabSz="685826" rtl="0" eaLnBrk="1" latinLnBrk="0" hangingPunct="1">
        <a:defRPr sz="1351" kern="1200">
          <a:solidFill>
            <a:schemeClr val="tx1"/>
          </a:solidFill>
          <a:latin typeface="+mn-lt"/>
          <a:ea typeface="+mn-ea"/>
          <a:cs typeface="+mn-cs"/>
        </a:defRPr>
      </a:lvl6pPr>
      <a:lvl7pPr marL="2057478" algn="l" defTabSz="685826" rtl="0" eaLnBrk="1" latinLnBrk="0" hangingPunct="1">
        <a:defRPr sz="1351" kern="1200">
          <a:solidFill>
            <a:schemeClr val="tx1"/>
          </a:solidFill>
          <a:latin typeface="+mn-lt"/>
          <a:ea typeface="+mn-ea"/>
          <a:cs typeface="+mn-cs"/>
        </a:defRPr>
      </a:lvl7pPr>
      <a:lvl8pPr marL="2400390" algn="l" defTabSz="685826" rtl="0" eaLnBrk="1" latinLnBrk="0" hangingPunct="1">
        <a:defRPr sz="1351" kern="1200">
          <a:solidFill>
            <a:schemeClr val="tx1"/>
          </a:solidFill>
          <a:latin typeface="+mn-lt"/>
          <a:ea typeface="+mn-ea"/>
          <a:cs typeface="+mn-cs"/>
        </a:defRPr>
      </a:lvl8pPr>
      <a:lvl9pPr marL="2743302" algn="l" defTabSz="68582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DEDA719-4D31-43E9-A445-D55490C32194}"/>
              </a:ext>
            </a:extLst>
          </p:cNvPr>
          <p:cNvSpPr txBox="1">
            <a:spLocks noChangeArrowheads="1"/>
          </p:cNvSpPr>
          <p:nvPr/>
        </p:nvSpPr>
        <p:spPr bwMode="auto">
          <a:xfrm>
            <a:off x="1187450" y="1341438"/>
            <a:ext cx="7956550" cy="11514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da-DK" kern="0" dirty="0">
                <a:latin typeface="Calibri" panose="020F0502020204030204" pitchFamily="34" charset="0"/>
              </a:rPr>
              <a:t>FJERNVARMEKONVERTERING I MELBY</a:t>
            </a:r>
          </a:p>
        </p:txBody>
      </p:sp>
      <p:pic>
        <p:nvPicPr>
          <p:cNvPr id="1026" name="Picture 2" descr="Melby områdeoversigt">
            <a:extLst>
              <a:ext uri="{FF2B5EF4-FFF2-40B4-BE49-F238E27FC236}">
                <a16:creationId xmlns:a16="http://schemas.microsoft.com/office/drawing/2014/main" id="{795FDF94-D386-1DD9-80FF-2A7BAB0D4A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8" b="2652"/>
          <a:stretch/>
        </p:blipFill>
        <p:spPr bwMode="auto">
          <a:xfrm>
            <a:off x="2411760" y="2382715"/>
            <a:ext cx="4644138" cy="3350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8516F53A-39E0-2472-0EB7-133763741839}"/>
              </a:ext>
            </a:extLst>
          </p:cNvPr>
          <p:cNvSpPr txBox="1"/>
          <p:nvPr/>
        </p:nvSpPr>
        <p:spPr>
          <a:xfrm>
            <a:off x="1475656" y="1052736"/>
            <a:ext cx="7272808" cy="584775"/>
          </a:xfrm>
          <a:prstGeom prst="rect">
            <a:avLst/>
          </a:prstGeom>
          <a:noFill/>
        </p:spPr>
        <p:txBody>
          <a:bodyPr wrap="square" rtlCol="0">
            <a:spAutoFit/>
          </a:bodyPr>
          <a:lstStyle/>
          <a:p>
            <a:r>
              <a:rPr lang="da-DK" sz="3200" b="1" dirty="0"/>
              <a:t>Hvorfor vælge fjernvarme NU?</a:t>
            </a:r>
          </a:p>
        </p:txBody>
      </p:sp>
      <p:sp>
        <p:nvSpPr>
          <p:cNvPr id="6" name="Tekstfelt 5">
            <a:extLst>
              <a:ext uri="{FF2B5EF4-FFF2-40B4-BE49-F238E27FC236}">
                <a16:creationId xmlns:a16="http://schemas.microsoft.com/office/drawing/2014/main" id="{6B5DD33F-4A99-88A6-8ABE-6CE318C20C51}"/>
              </a:ext>
            </a:extLst>
          </p:cNvPr>
          <p:cNvSpPr txBox="1"/>
          <p:nvPr/>
        </p:nvSpPr>
        <p:spPr>
          <a:xfrm>
            <a:off x="1331640" y="1666458"/>
            <a:ext cx="5184576" cy="3226332"/>
          </a:xfrm>
          <a:prstGeom prst="rect">
            <a:avLst/>
          </a:prstGeom>
          <a:noFill/>
        </p:spPr>
        <p:txBody>
          <a:bodyPr wrap="square" rtlCol="0">
            <a:spAutoFit/>
          </a:bodyPr>
          <a:lstStyle/>
          <a:p>
            <a:pPr marL="285750" indent="-285750" eaLnBrk="0" hangingPunct="0">
              <a:lnSpc>
                <a:spcPct val="200000"/>
              </a:lnSpc>
              <a:spcBef>
                <a:spcPct val="20000"/>
              </a:spcBef>
              <a:buFont typeface="Arial" panose="020B0604020202020204" pitchFamily="34" charset="0"/>
              <a:buChar char="•"/>
            </a:pPr>
            <a:r>
              <a:rPr lang="da-DK" sz="2000" dirty="0">
                <a:latin typeface="Calibri" panose="020F0502020204030204" pitchFamily="34" charset="0"/>
                <a:cs typeface="+mn-cs"/>
              </a:rPr>
              <a:t>Lavere varmeudgifter</a:t>
            </a:r>
          </a:p>
          <a:p>
            <a:pPr marL="285750" indent="-285750" eaLnBrk="0" hangingPunct="0">
              <a:lnSpc>
                <a:spcPct val="200000"/>
              </a:lnSpc>
              <a:spcBef>
                <a:spcPct val="20000"/>
              </a:spcBef>
              <a:buFont typeface="Arial" panose="020B0604020202020204" pitchFamily="34" charset="0"/>
              <a:buChar char="•"/>
            </a:pPr>
            <a:r>
              <a:rPr lang="da-DK" sz="2000" dirty="0">
                <a:latin typeface="Calibri" panose="020F0502020204030204" pitchFamily="34" charset="0"/>
                <a:cs typeface="+mn-cs"/>
              </a:rPr>
              <a:t>Rabat – Spar over 30.000 i tilslutningsbidrag</a:t>
            </a:r>
          </a:p>
          <a:p>
            <a:pPr marL="285750" indent="-285750">
              <a:lnSpc>
                <a:spcPct val="200000"/>
              </a:lnSpc>
              <a:buFont typeface="Arial" panose="020B0604020202020204" pitchFamily="34" charset="0"/>
              <a:buChar char="•"/>
            </a:pPr>
            <a:r>
              <a:rPr lang="da-DK" sz="2000" dirty="0">
                <a:latin typeface="Calibri" panose="020F0502020204030204" pitchFamily="34" charset="0"/>
                <a:cs typeface="+mn-cs"/>
              </a:rPr>
              <a:t>Kun anlægsgener 1 gang</a:t>
            </a:r>
          </a:p>
          <a:p>
            <a:pPr marL="285750" indent="-285750">
              <a:lnSpc>
                <a:spcPct val="200000"/>
              </a:lnSpc>
              <a:buFont typeface="Arial" panose="020B0604020202020204" pitchFamily="34" charset="0"/>
              <a:buChar char="•"/>
            </a:pPr>
            <a:endParaRPr lang="da-DK" sz="1400" dirty="0"/>
          </a:p>
          <a:p>
            <a:pPr marL="285750" indent="-285750">
              <a:lnSpc>
                <a:spcPct val="200000"/>
              </a:lnSpc>
              <a:buFont typeface="Arial" panose="020B0604020202020204" pitchFamily="34" charset="0"/>
              <a:buChar char="•"/>
            </a:pPr>
            <a:endParaRPr lang="da-DK" sz="1400" dirty="0"/>
          </a:p>
          <a:p>
            <a:pPr marL="285750" indent="-285750">
              <a:lnSpc>
                <a:spcPct val="200000"/>
              </a:lnSpc>
              <a:buFont typeface="Arial" panose="020B0604020202020204" pitchFamily="34" charset="0"/>
              <a:buChar char="•"/>
            </a:pPr>
            <a:endParaRPr lang="da-DK" sz="1400" dirty="0"/>
          </a:p>
        </p:txBody>
      </p:sp>
    </p:spTree>
    <p:extLst>
      <p:ext uri="{BB962C8B-B14F-4D97-AF65-F5344CB8AC3E}">
        <p14:creationId xmlns:p14="http://schemas.microsoft.com/office/powerpoint/2010/main" val="118056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D932C3-83BD-417F-B16F-F2EC398E2CA6}"/>
              </a:ext>
            </a:extLst>
          </p:cNvPr>
          <p:cNvSpPr txBox="1">
            <a:spLocks noChangeArrowheads="1"/>
          </p:cNvSpPr>
          <p:nvPr/>
        </p:nvSpPr>
        <p:spPr bwMode="auto">
          <a:xfrm>
            <a:off x="1187450" y="1341438"/>
            <a:ext cx="6624638" cy="719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da-DK" kern="0" dirty="0">
                <a:latin typeface="Calibri" panose="020F0502020204030204" pitchFamily="34" charset="0"/>
              </a:rPr>
              <a:t>Trace</a:t>
            </a:r>
          </a:p>
        </p:txBody>
      </p:sp>
      <p:sp>
        <p:nvSpPr>
          <p:cNvPr id="5" name="Rectangle 3">
            <a:extLst>
              <a:ext uri="{FF2B5EF4-FFF2-40B4-BE49-F238E27FC236}">
                <a16:creationId xmlns:a16="http://schemas.microsoft.com/office/drawing/2014/main" id="{DF8FEE1E-4693-4332-B752-DA6938A7A81F}"/>
              </a:ext>
            </a:extLst>
          </p:cNvPr>
          <p:cNvSpPr txBox="1">
            <a:spLocks noChangeArrowheads="1"/>
          </p:cNvSpPr>
          <p:nvPr/>
        </p:nvSpPr>
        <p:spPr bwMode="auto">
          <a:xfrm>
            <a:off x="1187450" y="2276872"/>
            <a:ext cx="6624638" cy="3716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da-DK" sz="2000" b="1" dirty="0">
                <a:latin typeface="Calibri" panose="020F0502020204030204" pitchFamily="34" charset="0"/>
              </a:rPr>
              <a:t>Starter ved Havnevej, tæt på Halsnæs Forsyning</a:t>
            </a:r>
          </a:p>
          <a:p>
            <a:pPr marL="0" indent="0">
              <a:buNone/>
            </a:pPr>
            <a:endParaRPr lang="da-DK" sz="2000" b="1" dirty="0">
              <a:latin typeface="Calibri" panose="020F0502020204030204" pitchFamily="34" charset="0"/>
            </a:endParaRPr>
          </a:p>
          <a:p>
            <a:pPr marL="0" indent="0">
              <a:buNone/>
            </a:pPr>
            <a:r>
              <a:rPr lang="da-DK" sz="2000" b="1" dirty="0">
                <a:latin typeface="Calibri" panose="020F0502020204030204" pitchFamily="34" charset="0"/>
              </a:rPr>
              <a:t>Fortsætter over markerne op til Melby st.</a:t>
            </a:r>
          </a:p>
          <a:p>
            <a:pPr marL="0" indent="0">
              <a:buNone/>
            </a:pPr>
            <a:endParaRPr lang="da-DK" sz="2000" b="1" dirty="0">
              <a:latin typeface="Calibri" panose="020F0502020204030204" pitchFamily="34" charset="0"/>
            </a:endParaRPr>
          </a:p>
          <a:p>
            <a:pPr marL="0" indent="0">
              <a:buNone/>
            </a:pPr>
            <a:r>
              <a:rPr lang="da-DK" sz="2000" b="1" dirty="0">
                <a:latin typeface="Calibri" panose="020F0502020204030204" pitchFamily="34" charset="0"/>
              </a:rPr>
              <a:t>Ligger så vidt muligt i ubefæstede arealer</a:t>
            </a:r>
          </a:p>
          <a:p>
            <a:pPr marL="0" indent="0">
              <a:buNone/>
            </a:pPr>
            <a:endParaRPr lang="da-DK" sz="2000" b="1" dirty="0">
              <a:latin typeface="Calibri" panose="020F0502020204030204" pitchFamily="34" charset="0"/>
            </a:endParaRPr>
          </a:p>
          <a:p>
            <a:pPr marL="0" indent="0">
              <a:buNone/>
            </a:pPr>
            <a:r>
              <a:rPr lang="da-DK" sz="2000" b="1" dirty="0">
                <a:latin typeface="Calibri" panose="020F0502020204030204" pitchFamily="34" charset="0"/>
              </a:rPr>
              <a:t>Placeret for at undgå eksisterende forsyningsledninger</a:t>
            </a:r>
          </a:p>
          <a:p>
            <a:pPr marL="0" indent="0">
              <a:buNone/>
            </a:pPr>
            <a:endParaRPr lang="da-DK" sz="2000" b="1" dirty="0">
              <a:latin typeface="Calibri" panose="020F0502020204030204" pitchFamily="34" charset="0"/>
            </a:endParaRPr>
          </a:p>
          <a:p>
            <a:pPr marL="0" indent="0">
              <a:buNone/>
            </a:pPr>
            <a:r>
              <a:rPr lang="da-DK" sz="2000" b="1" dirty="0">
                <a:latin typeface="Calibri" panose="020F0502020204030204" pitchFamily="34" charset="0"/>
              </a:rPr>
              <a:t>Placeret for at minimere gener ved afspærring mest muligt</a:t>
            </a:r>
          </a:p>
        </p:txBody>
      </p:sp>
    </p:spTree>
    <p:extLst>
      <p:ext uri="{BB962C8B-B14F-4D97-AF65-F5344CB8AC3E}">
        <p14:creationId xmlns:p14="http://schemas.microsoft.com/office/powerpoint/2010/main" val="35465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D932C3-83BD-417F-B16F-F2EC398E2CA6}"/>
              </a:ext>
            </a:extLst>
          </p:cNvPr>
          <p:cNvSpPr txBox="1">
            <a:spLocks noChangeArrowheads="1"/>
          </p:cNvSpPr>
          <p:nvPr/>
        </p:nvSpPr>
        <p:spPr bwMode="auto">
          <a:xfrm>
            <a:off x="1691680" y="765709"/>
            <a:ext cx="6624638" cy="719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da-DK" kern="0" dirty="0">
                <a:latin typeface="Calibri" panose="020F0502020204030204" pitchFamily="34" charset="0"/>
              </a:rPr>
              <a:t>Fra Havnevej til Melby st.</a:t>
            </a:r>
          </a:p>
        </p:txBody>
      </p:sp>
      <p:sp>
        <p:nvSpPr>
          <p:cNvPr id="5" name="Rectangle 3">
            <a:extLst>
              <a:ext uri="{FF2B5EF4-FFF2-40B4-BE49-F238E27FC236}">
                <a16:creationId xmlns:a16="http://schemas.microsoft.com/office/drawing/2014/main" id="{DF8FEE1E-4693-4332-B752-DA6938A7A81F}"/>
              </a:ext>
            </a:extLst>
          </p:cNvPr>
          <p:cNvSpPr txBox="1">
            <a:spLocks noChangeArrowheads="1"/>
          </p:cNvSpPr>
          <p:nvPr/>
        </p:nvSpPr>
        <p:spPr bwMode="auto">
          <a:xfrm>
            <a:off x="1187450" y="2276872"/>
            <a:ext cx="6624638" cy="3716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da-DK" sz="2000" b="1" dirty="0">
                <a:latin typeface="Calibri" panose="020F0502020204030204" pitchFamily="34" charset="0"/>
              </a:rPr>
              <a:t>Trace</a:t>
            </a:r>
          </a:p>
          <a:p>
            <a:pPr marL="0" indent="0">
              <a:buNone/>
            </a:pPr>
            <a:endParaRPr lang="da-DK" sz="2000" b="1" dirty="0">
              <a:latin typeface="Calibri" panose="020F0502020204030204" pitchFamily="34" charset="0"/>
            </a:endParaRPr>
          </a:p>
        </p:txBody>
      </p:sp>
      <p:pic>
        <p:nvPicPr>
          <p:cNvPr id="3" name="Picture 2" descr="A satellite image of a city&#10;&#10;Description automatically generated">
            <a:extLst>
              <a:ext uri="{FF2B5EF4-FFF2-40B4-BE49-F238E27FC236}">
                <a16:creationId xmlns:a16="http://schemas.microsoft.com/office/drawing/2014/main" id="{DDF03DFA-F7B6-170A-5C27-967E4ABE5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 y="1456544"/>
            <a:ext cx="9144000" cy="4699483"/>
          </a:xfrm>
          <a:prstGeom prst="rect">
            <a:avLst/>
          </a:prstGeom>
        </p:spPr>
      </p:pic>
    </p:spTree>
    <p:extLst>
      <p:ext uri="{BB962C8B-B14F-4D97-AF65-F5344CB8AC3E}">
        <p14:creationId xmlns:p14="http://schemas.microsoft.com/office/powerpoint/2010/main" val="1722831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D932C3-83BD-417F-B16F-F2EC398E2CA6}"/>
              </a:ext>
            </a:extLst>
          </p:cNvPr>
          <p:cNvSpPr txBox="1">
            <a:spLocks noChangeArrowheads="1"/>
          </p:cNvSpPr>
          <p:nvPr/>
        </p:nvSpPr>
        <p:spPr bwMode="auto">
          <a:xfrm>
            <a:off x="1907704" y="621358"/>
            <a:ext cx="6624638" cy="719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da-DK" kern="0" dirty="0">
                <a:latin typeface="Calibri" panose="020F0502020204030204" pitchFamily="34" charset="0"/>
              </a:rPr>
              <a:t>Den sydlige del af Melby</a:t>
            </a:r>
          </a:p>
        </p:txBody>
      </p:sp>
      <p:pic>
        <p:nvPicPr>
          <p:cNvPr id="3" name="Picture 2" descr="An aerial view of a town&#10;&#10;Description automatically generated">
            <a:extLst>
              <a:ext uri="{FF2B5EF4-FFF2-40B4-BE49-F238E27FC236}">
                <a16:creationId xmlns:a16="http://schemas.microsoft.com/office/drawing/2014/main" id="{959F2A82-2E8B-A2CC-3569-FAA2F2276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7" y="1340768"/>
            <a:ext cx="9144000" cy="4699483"/>
          </a:xfrm>
          <a:prstGeom prst="rect">
            <a:avLst/>
          </a:prstGeom>
        </p:spPr>
      </p:pic>
    </p:spTree>
    <p:extLst>
      <p:ext uri="{BB962C8B-B14F-4D97-AF65-F5344CB8AC3E}">
        <p14:creationId xmlns:p14="http://schemas.microsoft.com/office/powerpoint/2010/main" val="236891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D932C3-83BD-417F-B16F-F2EC398E2CA6}"/>
              </a:ext>
            </a:extLst>
          </p:cNvPr>
          <p:cNvSpPr txBox="1">
            <a:spLocks noChangeArrowheads="1"/>
          </p:cNvSpPr>
          <p:nvPr/>
        </p:nvSpPr>
        <p:spPr bwMode="auto">
          <a:xfrm>
            <a:off x="1907704" y="621358"/>
            <a:ext cx="6624638" cy="719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da-DK" kern="0" dirty="0">
                <a:latin typeface="Calibri" panose="020F0502020204030204" pitchFamily="34" charset="0"/>
              </a:rPr>
              <a:t>Den vestlige del af Melby</a:t>
            </a:r>
          </a:p>
        </p:txBody>
      </p:sp>
      <p:pic>
        <p:nvPicPr>
          <p:cNvPr id="5" name="Picture 4" descr="A aerial view of a city&#10;&#10;Description automatically generated">
            <a:extLst>
              <a:ext uri="{FF2B5EF4-FFF2-40B4-BE49-F238E27FC236}">
                <a16:creationId xmlns:a16="http://schemas.microsoft.com/office/drawing/2014/main" id="{19CBDC83-BE90-3C2B-FC22-88D99287D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8677"/>
            <a:ext cx="9144000" cy="4699483"/>
          </a:xfrm>
          <a:prstGeom prst="rect">
            <a:avLst/>
          </a:prstGeom>
        </p:spPr>
      </p:pic>
    </p:spTree>
    <p:extLst>
      <p:ext uri="{BB962C8B-B14F-4D97-AF65-F5344CB8AC3E}">
        <p14:creationId xmlns:p14="http://schemas.microsoft.com/office/powerpoint/2010/main" val="48012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D932C3-83BD-417F-B16F-F2EC398E2CA6}"/>
              </a:ext>
            </a:extLst>
          </p:cNvPr>
          <p:cNvSpPr txBox="1">
            <a:spLocks noChangeArrowheads="1"/>
          </p:cNvSpPr>
          <p:nvPr/>
        </p:nvSpPr>
        <p:spPr bwMode="auto">
          <a:xfrm>
            <a:off x="1907704" y="621358"/>
            <a:ext cx="6624638" cy="719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da-DK" kern="0" dirty="0">
                <a:latin typeface="Calibri" panose="020F0502020204030204" pitchFamily="34" charset="0"/>
              </a:rPr>
              <a:t>Den nordlige del af Melby</a:t>
            </a:r>
          </a:p>
        </p:txBody>
      </p:sp>
      <p:pic>
        <p:nvPicPr>
          <p:cNvPr id="3" name="Picture 2" descr="A satellite view of a city&#10;&#10;Description automatically generated">
            <a:extLst>
              <a:ext uri="{FF2B5EF4-FFF2-40B4-BE49-F238E27FC236}">
                <a16:creationId xmlns:a16="http://schemas.microsoft.com/office/drawing/2014/main" id="{D23F24DB-12EE-E703-BDC5-3B6A13D52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 y="1366292"/>
            <a:ext cx="9144000" cy="4699483"/>
          </a:xfrm>
          <a:prstGeom prst="rect">
            <a:avLst/>
          </a:prstGeom>
        </p:spPr>
      </p:pic>
    </p:spTree>
    <p:extLst>
      <p:ext uri="{BB962C8B-B14F-4D97-AF65-F5344CB8AC3E}">
        <p14:creationId xmlns:p14="http://schemas.microsoft.com/office/powerpoint/2010/main" val="289285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DF8FEE1E-4693-4332-B752-DA6938A7A81F}"/>
              </a:ext>
            </a:extLst>
          </p:cNvPr>
          <p:cNvSpPr txBox="1">
            <a:spLocks noChangeArrowheads="1"/>
          </p:cNvSpPr>
          <p:nvPr/>
        </p:nvSpPr>
        <p:spPr bwMode="auto">
          <a:xfrm>
            <a:off x="1259681" y="1340768"/>
            <a:ext cx="6624638" cy="3716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da-DK" sz="2000" b="1" dirty="0">
                <a:latin typeface="Calibri" panose="020F0502020204030204" pitchFamily="34" charset="0"/>
              </a:rPr>
              <a:t>Den præsenterede etapeplan er et oplæg afstemt med entreprenøren.</a:t>
            </a:r>
          </a:p>
          <a:p>
            <a:pPr marL="0" indent="0">
              <a:buNone/>
            </a:pPr>
            <a:endParaRPr lang="da-DK" sz="2000" b="1" dirty="0">
              <a:latin typeface="Calibri" panose="020F0502020204030204" pitchFamily="34" charset="0"/>
            </a:endParaRPr>
          </a:p>
          <a:p>
            <a:pPr marL="0" indent="0">
              <a:buNone/>
            </a:pPr>
            <a:endParaRPr lang="da-DK" sz="1600" b="1" dirty="0">
              <a:latin typeface="Calibri" panose="020F0502020204030204" pitchFamily="34" charset="0"/>
            </a:endParaRPr>
          </a:p>
          <a:p>
            <a:pPr marL="0" indent="0">
              <a:buNone/>
            </a:pPr>
            <a:r>
              <a:rPr lang="da-DK" sz="1600" b="1" dirty="0">
                <a:latin typeface="Calibri" panose="020F0502020204030204" pitchFamily="34" charset="0"/>
              </a:rPr>
              <a:t>Er prioriteret efter ønske fra kommunen om tilslutning af Melby Skole</a:t>
            </a:r>
          </a:p>
          <a:p>
            <a:pPr marL="0" indent="0">
              <a:buNone/>
            </a:pPr>
            <a:endParaRPr lang="da-DK" sz="1600" b="1" dirty="0">
              <a:latin typeface="Calibri" panose="020F0502020204030204" pitchFamily="34" charset="0"/>
            </a:endParaRPr>
          </a:p>
          <a:p>
            <a:pPr marL="0" indent="0">
              <a:buNone/>
            </a:pPr>
            <a:r>
              <a:rPr lang="da-DK" sz="1600" b="1" dirty="0">
                <a:latin typeface="Calibri" panose="020F0502020204030204" pitchFamily="34" charset="0"/>
              </a:rPr>
              <a:t>Udbygningstakten sker fra syd og med nord</a:t>
            </a:r>
          </a:p>
          <a:p>
            <a:pPr marL="0" indent="0">
              <a:buNone/>
            </a:pPr>
            <a:endParaRPr lang="da-DK" sz="1600" b="1" dirty="0">
              <a:latin typeface="Calibri" panose="020F0502020204030204" pitchFamily="34" charset="0"/>
            </a:endParaRPr>
          </a:p>
          <a:p>
            <a:pPr marL="0" indent="0">
              <a:buNone/>
            </a:pPr>
            <a:r>
              <a:rPr lang="da-DK" sz="1600" b="1" dirty="0">
                <a:latin typeface="Calibri" panose="020F0502020204030204" pitchFamily="34" charset="0"/>
              </a:rPr>
              <a:t>Ved </a:t>
            </a:r>
            <a:r>
              <a:rPr lang="da-DK" sz="1600" b="1" dirty="0" err="1">
                <a:latin typeface="Calibri" panose="020F0502020204030204" pitchFamily="34" charset="0"/>
              </a:rPr>
              <a:t>Tollerupvej</a:t>
            </a:r>
            <a:r>
              <a:rPr lang="da-DK" sz="1600" b="1" dirty="0">
                <a:latin typeface="Calibri" panose="020F0502020204030204" pitchFamily="34" charset="0"/>
              </a:rPr>
              <a:t> kan udbygningen ske mod enten vest eller mod nord først. Hvilke vej der udbygges først afhænger af antallet af hensigtserklæringer.</a:t>
            </a:r>
          </a:p>
          <a:p>
            <a:pPr marL="0" indent="0">
              <a:buNone/>
            </a:pPr>
            <a:endParaRPr lang="da-DK" sz="1600" b="1" dirty="0">
              <a:latin typeface="Calibri" panose="020F0502020204030204" pitchFamily="34" charset="0"/>
            </a:endParaRPr>
          </a:p>
          <a:p>
            <a:pPr marL="0" indent="0">
              <a:buNone/>
            </a:pPr>
            <a:endParaRPr lang="da-DK" sz="1600" b="1" dirty="0">
              <a:latin typeface="Calibri" panose="020F0502020204030204" pitchFamily="34" charset="0"/>
            </a:endParaRPr>
          </a:p>
          <a:p>
            <a:pPr marL="0" indent="0">
              <a:buNone/>
            </a:pPr>
            <a:endParaRPr lang="da-DK" sz="1600" b="1" dirty="0">
              <a:latin typeface="Calibri" panose="020F0502020204030204" pitchFamily="34" charset="0"/>
            </a:endParaRPr>
          </a:p>
          <a:p>
            <a:pPr marL="0" indent="0">
              <a:buNone/>
            </a:pPr>
            <a:endParaRPr lang="da-DK" sz="2000" b="1" dirty="0">
              <a:latin typeface="Calibri" panose="020F0502020204030204" pitchFamily="34" charset="0"/>
            </a:endParaRPr>
          </a:p>
        </p:txBody>
      </p:sp>
    </p:spTree>
    <p:extLst>
      <p:ext uri="{BB962C8B-B14F-4D97-AF65-F5344CB8AC3E}">
        <p14:creationId xmlns:p14="http://schemas.microsoft.com/office/powerpoint/2010/main" val="3222493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DF8FEE1E-4693-4332-B752-DA6938A7A81F}"/>
              </a:ext>
            </a:extLst>
          </p:cNvPr>
          <p:cNvSpPr txBox="1">
            <a:spLocks noChangeArrowheads="1"/>
          </p:cNvSpPr>
          <p:nvPr/>
        </p:nvSpPr>
        <p:spPr bwMode="auto">
          <a:xfrm>
            <a:off x="1187450" y="2276872"/>
            <a:ext cx="6624638" cy="3716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endParaRPr lang="da-DK" sz="2000" b="1" dirty="0">
              <a:latin typeface="Calibri" panose="020F0502020204030204" pitchFamily="34" charset="0"/>
            </a:endParaRPr>
          </a:p>
        </p:txBody>
      </p:sp>
      <p:pic>
        <p:nvPicPr>
          <p:cNvPr id="3" name="Picture 2" descr="A map of a neighborhood&#10;&#10;Description automatically generated with medium confidence">
            <a:extLst>
              <a:ext uri="{FF2B5EF4-FFF2-40B4-BE49-F238E27FC236}">
                <a16:creationId xmlns:a16="http://schemas.microsoft.com/office/drawing/2014/main" id="{B2C45B56-A415-548A-69BE-27438235A2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222" y="0"/>
            <a:ext cx="7347265" cy="6858000"/>
          </a:xfrm>
          <a:prstGeom prst="rect">
            <a:avLst/>
          </a:prstGeom>
        </p:spPr>
      </p:pic>
    </p:spTree>
    <p:extLst>
      <p:ext uri="{BB962C8B-B14F-4D97-AF65-F5344CB8AC3E}">
        <p14:creationId xmlns:p14="http://schemas.microsoft.com/office/powerpoint/2010/main" val="155303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DF8FEE1E-4693-4332-B752-DA6938A7A81F}"/>
              </a:ext>
            </a:extLst>
          </p:cNvPr>
          <p:cNvSpPr txBox="1">
            <a:spLocks noChangeArrowheads="1"/>
          </p:cNvSpPr>
          <p:nvPr/>
        </p:nvSpPr>
        <p:spPr bwMode="auto">
          <a:xfrm>
            <a:off x="971600" y="1314130"/>
            <a:ext cx="6624638" cy="3716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da-DK" sz="2000" b="1" dirty="0">
                <a:latin typeface="Calibri" panose="020F0502020204030204" pitchFamily="34" charset="0"/>
              </a:rPr>
              <a:t>Anslået etapetidsplan:</a:t>
            </a:r>
          </a:p>
          <a:p>
            <a:pPr marL="0" indent="0">
              <a:buNone/>
            </a:pPr>
            <a:endParaRPr lang="da-DK" sz="2000" b="1" dirty="0">
              <a:latin typeface="Calibri" panose="020F0502020204030204" pitchFamily="34" charset="0"/>
            </a:endParaRPr>
          </a:p>
          <a:p>
            <a:pPr marL="0" indent="0">
              <a:buNone/>
            </a:pPr>
            <a:r>
              <a:rPr lang="da-DK" sz="1600" b="1" dirty="0">
                <a:latin typeface="Calibri" panose="020F0502020204030204" pitchFamily="34" charset="0"/>
              </a:rPr>
              <a:t>Nummer		</a:t>
            </a:r>
            <a:r>
              <a:rPr lang="da-DK" sz="1600" b="1" u="sng" dirty="0">
                <a:latin typeface="Calibri" panose="020F0502020204030204" pitchFamily="34" charset="0"/>
              </a:rPr>
              <a:t>Forventet</a:t>
            </a:r>
            <a:r>
              <a:rPr lang="da-DK" sz="1600" b="1" dirty="0">
                <a:latin typeface="Calibri" panose="020F0502020204030204" pitchFamily="34" charset="0"/>
              </a:rPr>
              <a:t> opstart</a:t>
            </a:r>
            <a:endParaRPr lang="da-DK" sz="1600" b="1" u="sng" dirty="0">
              <a:latin typeface="Calibri" panose="020F0502020204030204" pitchFamily="34" charset="0"/>
            </a:endParaRPr>
          </a:p>
          <a:p>
            <a:r>
              <a:rPr lang="da-DK" sz="1800" dirty="0">
                <a:effectLst/>
                <a:latin typeface="Calibri" panose="020F0502020204030204" pitchFamily="34" charset="0"/>
                <a:ea typeface="Calibri" panose="020F0502020204030204" pitchFamily="34" charset="0"/>
              </a:rPr>
              <a:t>Etape 1: 	November 2023 (afsluttes maj 2024)</a:t>
            </a:r>
          </a:p>
          <a:p>
            <a:r>
              <a:rPr lang="da-DK" sz="1800" dirty="0">
                <a:effectLst/>
                <a:latin typeface="Calibri" panose="020F0502020204030204" pitchFamily="34" charset="0"/>
                <a:ea typeface="Calibri" panose="020F0502020204030204" pitchFamily="34" charset="0"/>
              </a:rPr>
              <a:t>Etape 2: 	Juni 2024</a:t>
            </a:r>
          </a:p>
          <a:p>
            <a:r>
              <a:rPr lang="nb-NO" sz="1800" dirty="0" err="1">
                <a:effectLst/>
                <a:latin typeface="Calibri" panose="020F0502020204030204" pitchFamily="34" charset="0"/>
                <a:ea typeface="Calibri" panose="020F0502020204030204" pitchFamily="34" charset="0"/>
              </a:rPr>
              <a:t>Etape</a:t>
            </a:r>
            <a:r>
              <a:rPr lang="nb-NO" sz="1800" dirty="0">
                <a:effectLst/>
                <a:latin typeface="Calibri" panose="020F0502020204030204" pitchFamily="34" charset="0"/>
                <a:ea typeface="Calibri" panose="020F0502020204030204" pitchFamily="34" charset="0"/>
              </a:rPr>
              <a:t> 3: 	Juni 2024</a:t>
            </a:r>
            <a:endParaRPr lang="da-DK" sz="1800" dirty="0">
              <a:effectLst/>
              <a:latin typeface="Calibri" panose="020F0502020204030204" pitchFamily="34" charset="0"/>
              <a:ea typeface="Calibri" panose="020F0502020204030204" pitchFamily="34" charset="0"/>
            </a:endParaRPr>
          </a:p>
          <a:p>
            <a:r>
              <a:rPr lang="nb-NO" sz="1800" dirty="0" err="1">
                <a:effectLst/>
                <a:latin typeface="Calibri" panose="020F0502020204030204" pitchFamily="34" charset="0"/>
                <a:ea typeface="Calibri" panose="020F0502020204030204" pitchFamily="34" charset="0"/>
              </a:rPr>
              <a:t>Etape</a:t>
            </a:r>
            <a:r>
              <a:rPr lang="nb-NO" sz="1800" dirty="0">
                <a:effectLst/>
                <a:latin typeface="Calibri" panose="020F0502020204030204" pitchFamily="34" charset="0"/>
                <a:ea typeface="Calibri" panose="020F0502020204030204" pitchFamily="34" charset="0"/>
              </a:rPr>
              <a:t> 4: 	Juli 2024</a:t>
            </a:r>
            <a:endParaRPr lang="da-DK" sz="1800" dirty="0">
              <a:effectLst/>
              <a:latin typeface="Calibri" panose="020F0502020204030204" pitchFamily="34" charset="0"/>
              <a:ea typeface="Calibri" panose="020F0502020204030204" pitchFamily="34" charset="0"/>
            </a:endParaRPr>
          </a:p>
          <a:p>
            <a:r>
              <a:rPr lang="nb-NO" sz="1800" dirty="0" err="1">
                <a:effectLst/>
                <a:latin typeface="Calibri" panose="020F0502020204030204" pitchFamily="34" charset="0"/>
                <a:ea typeface="Calibri" panose="020F0502020204030204" pitchFamily="34" charset="0"/>
              </a:rPr>
              <a:t>Etape</a:t>
            </a:r>
            <a:r>
              <a:rPr lang="nb-NO" sz="1800" dirty="0">
                <a:effectLst/>
                <a:latin typeface="Calibri" panose="020F0502020204030204" pitchFamily="34" charset="0"/>
                <a:ea typeface="Calibri" panose="020F0502020204030204" pitchFamily="34" charset="0"/>
              </a:rPr>
              <a:t> 5: 	August 2024</a:t>
            </a:r>
            <a:endParaRPr lang="da-DK" sz="1800" dirty="0">
              <a:effectLst/>
              <a:latin typeface="Calibri" panose="020F0502020204030204" pitchFamily="34" charset="0"/>
              <a:ea typeface="Calibri" panose="020F0502020204030204" pitchFamily="34" charset="0"/>
            </a:endParaRPr>
          </a:p>
          <a:p>
            <a:r>
              <a:rPr lang="da-DK" sz="1800" dirty="0">
                <a:effectLst/>
                <a:latin typeface="Calibri" panose="020F0502020204030204" pitchFamily="34" charset="0"/>
                <a:ea typeface="Calibri" panose="020F0502020204030204" pitchFamily="34" charset="0"/>
              </a:rPr>
              <a:t>Etape 6: 	September 2024</a:t>
            </a:r>
          </a:p>
          <a:p>
            <a:r>
              <a:rPr lang="da-DK" sz="1800" dirty="0">
                <a:effectLst/>
                <a:latin typeface="Calibri" panose="020F0502020204030204" pitchFamily="34" charset="0"/>
                <a:ea typeface="Calibri" panose="020F0502020204030204" pitchFamily="34" charset="0"/>
              </a:rPr>
              <a:t>Etape 7-10 	Afhænger af antal hensigtserklæringer. </a:t>
            </a:r>
          </a:p>
          <a:p>
            <a:pPr marL="0" indent="0">
              <a:buNone/>
            </a:pPr>
            <a:endParaRPr lang="da-DK" sz="2000" b="1" dirty="0">
              <a:latin typeface="Calibri" panose="020F0502020204030204" pitchFamily="34" charset="0"/>
            </a:endParaRPr>
          </a:p>
        </p:txBody>
      </p:sp>
    </p:spTree>
    <p:extLst>
      <p:ext uri="{BB962C8B-B14F-4D97-AF65-F5344CB8AC3E}">
        <p14:creationId xmlns:p14="http://schemas.microsoft.com/office/powerpoint/2010/main" val="774782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5F93E41-F619-620D-B7F1-90EF442F97ED}"/>
              </a:ext>
            </a:extLst>
          </p:cNvPr>
          <p:cNvGraphicFramePr/>
          <p:nvPr>
            <p:extLst>
              <p:ext uri="{D42A27DB-BD31-4B8C-83A1-F6EECF244321}">
                <p14:modId xmlns:p14="http://schemas.microsoft.com/office/powerpoint/2010/main" val="242426566"/>
              </p:ext>
            </p:extLst>
          </p:nvPr>
        </p:nvGraphicFramePr>
        <p:xfrm>
          <a:off x="1259545" y="1355595"/>
          <a:ext cx="662491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felt 2">
            <a:extLst>
              <a:ext uri="{FF2B5EF4-FFF2-40B4-BE49-F238E27FC236}">
                <a16:creationId xmlns:a16="http://schemas.microsoft.com/office/drawing/2014/main" id="{A1EEDEBB-4BF8-DF45-E37E-042DA67AE59F}"/>
              </a:ext>
            </a:extLst>
          </p:cNvPr>
          <p:cNvSpPr txBox="1"/>
          <p:nvPr/>
        </p:nvSpPr>
        <p:spPr>
          <a:xfrm>
            <a:off x="1835696" y="692696"/>
            <a:ext cx="4392488" cy="646331"/>
          </a:xfrm>
          <a:prstGeom prst="rect">
            <a:avLst/>
          </a:prstGeom>
          <a:noFill/>
        </p:spPr>
        <p:txBody>
          <a:bodyPr wrap="square" rtlCol="0">
            <a:spAutoFit/>
          </a:bodyPr>
          <a:lstStyle/>
          <a:p>
            <a:r>
              <a:rPr lang="da-DK" sz="3600" b="1" dirty="0">
                <a:latin typeface="Calibri" panose="020F0502020204030204" pitchFamily="34" charset="0"/>
                <a:cs typeface="Calibri" panose="020F0502020204030204" pitchFamily="34" charset="0"/>
              </a:rPr>
              <a:t>Tilslutningsforløb</a:t>
            </a:r>
          </a:p>
        </p:txBody>
      </p:sp>
    </p:spTree>
    <p:extLst>
      <p:ext uri="{BB962C8B-B14F-4D97-AF65-F5344CB8AC3E}">
        <p14:creationId xmlns:p14="http://schemas.microsoft.com/office/powerpoint/2010/main" val="265706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D932C3-83BD-417F-B16F-F2EC398E2CA6}"/>
              </a:ext>
            </a:extLst>
          </p:cNvPr>
          <p:cNvSpPr txBox="1">
            <a:spLocks noChangeArrowheads="1"/>
          </p:cNvSpPr>
          <p:nvPr/>
        </p:nvSpPr>
        <p:spPr bwMode="auto">
          <a:xfrm>
            <a:off x="1691680" y="836712"/>
            <a:ext cx="6624638" cy="719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da-DK" sz="3200" kern="0" dirty="0">
                <a:latin typeface="Calibri" panose="020F0502020204030204" pitchFamily="34" charset="0"/>
              </a:rPr>
              <a:t>Program</a:t>
            </a:r>
          </a:p>
        </p:txBody>
      </p:sp>
      <p:sp>
        <p:nvSpPr>
          <p:cNvPr id="5" name="Rectangle 3">
            <a:extLst>
              <a:ext uri="{FF2B5EF4-FFF2-40B4-BE49-F238E27FC236}">
                <a16:creationId xmlns:a16="http://schemas.microsoft.com/office/drawing/2014/main" id="{DF8FEE1E-4693-4332-B752-DA6938A7A81F}"/>
              </a:ext>
            </a:extLst>
          </p:cNvPr>
          <p:cNvSpPr txBox="1">
            <a:spLocks noChangeArrowheads="1"/>
          </p:cNvSpPr>
          <p:nvPr/>
        </p:nvSpPr>
        <p:spPr bwMode="auto">
          <a:xfrm>
            <a:off x="1187624" y="1556122"/>
            <a:ext cx="7270866" cy="42418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nSpc>
                <a:spcPct val="150000"/>
              </a:lnSpc>
            </a:pPr>
            <a:r>
              <a:rPr lang="da-DK" sz="2000" dirty="0">
                <a:latin typeface="Calibri" panose="020F0502020204030204" pitchFamily="34" charset="0"/>
              </a:rPr>
              <a:t>Velkommen og status</a:t>
            </a:r>
          </a:p>
          <a:p>
            <a:pPr>
              <a:lnSpc>
                <a:spcPct val="150000"/>
              </a:lnSpc>
            </a:pPr>
            <a:r>
              <a:rPr lang="da-DK" sz="2000" dirty="0">
                <a:latin typeface="Calibri" panose="020F0502020204030204" pitchFamily="34" charset="0"/>
              </a:rPr>
              <a:t>Pris for et standard hus</a:t>
            </a:r>
          </a:p>
          <a:p>
            <a:pPr>
              <a:lnSpc>
                <a:spcPct val="150000"/>
              </a:lnSpc>
            </a:pPr>
            <a:r>
              <a:rPr lang="da-DK" sz="2000" dirty="0">
                <a:latin typeface="Calibri" panose="020F0502020204030204" pitchFamily="34" charset="0"/>
              </a:rPr>
              <a:t>Hvorfor vælge fjernvarme</a:t>
            </a:r>
          </a:p>
          <a:p>
            <a:pPr>
              <a:lnSpc>
                <a:spcPct val="150000"/>
              </a:lnSpc>
            </a:pPr>
            <a:r>
              <a:rPr lang="da-DK" sz="2000" dirty="0">
                <a:latin typeface="Calibri" panose="020F0502020204030204" pitchFamily="34" charset="0"/>
              </a:rPr>
              <a:t>Melby fjernvarme trace</a:t>
            </a:r>
          </a:p>
          <a:p>
            <a:pPr>
              <a:lnSpc>
                <a:spcPct val="150000"/>
              </a:lnSpc>
            </a:pPr>
            <a:r>
              <a:rPr lang="da-DK" sz="2000" dirty="0">
                <a:latin typeface="Calibri" panose="020F0502020204030204" pitchFamily="34" charset="0"/>
              </a:rPr>
              <a:t>Fjernvarme anlægsetaper</a:t>
            </a:r>
          </a:p>
          <a:p>
            <a:pPr>
              <a:lnSpc>
                <a:spcPct val="150000"/>
              </a:lnSpc>
            </a:pPr>
            <a:r>
              <a:rPr lang="da-DK" sz="2000" dirty="0">
                <a:latin typeface="Calibri" panose="020F0502020204030204" pitchFamily="34" charset="0"/>
              </a:rPr>
              <a:t>Tilslutningsforløb</a:t>
            </a:r>
          </a:p>
          <a:p>
            <a:pPr>
              <a:lnSpc>
                <a:spcPct val="150000"/>
              </a:lnSpc>
            </a:pPr>
            <a:r>
              <a:rPr lang="da-DK" sz="2000" dirty="0">
                <a:latin typeface="Calibri" panose="020F0502020204030204" pitchFamily="34" charset="0"/>
              </a:rPr>
              <a:t>Unitordning</a:t>
            </a:r>
          </a:p>
          <a:p>
            <a:pPr>
              <a:lnSpc>
                <a:spcPct val="150000"/>
              </a:lnSpc>
            </a:pPr>
            <a:r>
              <a:rPr lang="da-DK" sz="2000" dirty="0">
                <a:latin typeface="Calibri" panose="020F0502020204030204" pitchFamily="34" charset="0"/>
              </a:rPr>
              <a:t>Hvad skal jeg selv gøre</a:t>
            </a:r>
          </a:p>
          <a:p>
            <a:pPr marL="0" indent="0">
              <a:buNone/>
            </a:pPr>
            <a:endParaRPr lang="da-DK" sz="2000" b="1" dirty="0">
              <a:latin typeface="Calibri" panose="020F0502020204030204" pitchFamily="34" charset="0"/>
            </a:endParaRPr>
          </a:p>
          <a:p>
            <a:pPr marL="0" indent="0">
              <a:buNone/>
            </a:pPr>
            <a:endParaRPr lang="da-DK" sz="2000" b="1" dirty="0">
              <a:latin typeface="Calibri" panose="020F0502020204030204" pitchFamily="34" charset="0"/>
            </a:endParaRPr>
          </a:p>
        </p:txBody>
      </p:sp>
    </p:spTree>
    <p:extLst>
      <p:ext uri="{BB962C8B-B14F-4D97-AF65-F5344CB8AC3E}">
        <p14:creationId xmlns:p14="http://schemas.microsoft.com/office/powerpoint/2010/main" val="101501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B207DBE-97B9-4310-8DD0-6777062EDBC5}"/>
              </a:ext>
            </a:extLst>
          </p:cNvPr>
          <p:cNvSpPr txBox="1">
            <a:spLocks noChangeArrowheads="1"/>
          </p:cNvSpPr>
          <p:nvPr/>
        </p:nvSpPr>
        <p:spPr bwMode="auto">
          <a:xfrm>
            <a:off x="1187624" y="1059070"/>
            <a:ext cx="6624638" cy="719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da-DK" kern="0" dirty="0">
                <a:latin typeface="Calibri" panose="020F0502020204030204" pitchFamily="34" charset="0"/>
              </a:rPr>
              <a:t>Praktisk tilslutning</a:t>
            </a:r>
          </a:p>
        </p:txBody>
      </p:sp>
      <p:pic>
        <p:nvPicPr>
          <p:cNvPr id="3" name="Billede 2" descr="Et billede, der indeholder jord, fløjte/pibe/rør, udendørs, cylinder&#10;&#10;Automatisk genereret beskrivelse">
            <a:extLst>
              <a:ext uri="{FF2B5EF4-FFF2-40B4-BE49-F238E27FC236}">
                <a16:creationId xmlns:a16="http://schemas.microsoft.com/office/drawing/2014/main" id="{AB9AC64D-124E-3BFC-3A49-838E223795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366" y="1844824"/>
            <a:ext cx="2867022" cy="3822696"/>
          </a:xfrm>
          <a:prstGeom prst="rect">
            <a:avLst/>
          </a:prstGeom>
        </p:spPr>
      </p:pic>
      <p:pic>
        <p:nvPicPr>
          <p:cNvPr id="9" name="Billede 8" descr="Et billede, der indeholder udendørs, jord, træ, fløjte/pibe/rør&#10;&#10;Automatisk genereret beskrivelse">
            <a:extLst>
              <a:ext uri="{FF2B5EF4-FFF2-40B4-BE49-F238E27FC236}">
                <a16:creationId xmlns:a16="http://schemas.microsoft.com/office/drawing/2014/main" id="{7C281EA9-0D7C-E6E9-B6DD-D8A8F0AD45D8}"/>
              </a:ext>
            </a:extLst>
          </p:cNvPr>
          <p:cNvPicPr>
            <a:picLocks noChangeAspect="1"/>
          </p:cNvPicPr>
          <p:nvPr/>
        </p:nvPicPr>
        <p:blipFill rotWithShape="1">
          <a:blip r:embed="rId4">
            <a:extLst>
              <a:ext uri="{28A0092B-C50C-407E-A947-70E740481C1C}">
                <a14:useLocalDpi xmlns:a14="http://schemas.microsoft.com/office/drawing/2010/main" val="0"/>
              </a:ext>
            </a:extLst>
          </a:blip>
          <a:srcRect l="33645" t="26959" r="12260"/>
          <a:stretch/>
        </p:blipFill>
        <p:spPr>
          <a:xfrm>
            <a:off x="5724128" y="1259941"/>
            <a:ext cx="2448272" cy="4407579"/>
          </a:xfrm>
          <a:prstGeom prst="rect">
            <a:avLst/>
          </a:prstGeom>
        </p:spPr>
      </p:pic>
    </p:spTree>
    <p:extLst>
      <p:ext uri="{BB962C8B-B14F-4D97-AF65-F5344CB8AC3E}">
        <p14:creationId xmlns:p14="http://schemas.microsoft.com/office/powerpoint/2010/main" val="2740383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B207DBE-97B9-4310-8DD0-6777062EDBC5}"/>
              </a:ext>
            </a:extLst>
          </p:cNvPr>
          <p:cNvSpPr txBox="1">
            <a:spLocks noChangeArrowheads="1"/>
          </p:cNvSpPr>
          <p:nvPr/>
        </p:nvSpPr>
        <p:spPr bwMode="auto">
          <a:xfrm>
            <a:off x="1619672" y="836712"/>
            <a:ext cx="6624638" cy="719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da-DK" kern="0" dirty="0">
                <a:latin typeface="Calibri" panose="020F0502020204030204" pitchFamily="34" charset="0"/>
              </a:rPr>
              <a:t>Praktisk tilslutning</a:t>
            </a:r>
          </a:p>
        </p:txBody>
      </p:sp>
      <p:pic>
        <p:nvPicPr>
          <p:cNvPr id="3" name="Billede 2" descr="Et billede, der indeholder udendørs, plante, jord, træ&#10;&#10;Automatisk genereret beskrivelse">
            <a:extLst>
              <a:ext uri="{FF2B5EF4-FFF2-40B4-BE49-F238E27FC236}">
                <a16:creationId xmlns:a16="http://schemas.microsoft.com/office/drawing/2014/main" id="{315EF65E-7F41-019B-427E-455D1B54A6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818" t="19560" b="13251"/>
          <a:stretch/>
        </p:blipFill>
        <p:spPr>
          <a:xfrm>
            <a:off x="4427984" y="1556122"/>
            <a:ext cx="4229351" cy="4607842"/>
          </a:xfrm>
          <a:prstGeom prst="rect">
            <a:avLst/>
          </a:prstGeom>
        </p:spPr>
      </p:pic>
      <p:pic>
        <p:nvPicPr>
          <p:cNvPr id="9" name="Billede 8" descr="Et billede, der indeholder udendørs, jord, vej/gade, gade/vej&#10;&#10;Automatisk genereret beskrivelse">
            <a:extLst>
              <a:ext uri="{FF2B5EF4-FFF2-40B4-BE49-F238E27FC236}">
                <a16:creationId xmlns:a16="http://schemas.microsoft.com/office/drawing/2014/main" id="{4BA74F83-9DE6-7646-CEE1-1AC0781C75B9}"/>
              </a:ext>
            </a:extLst>
          </p:cNvPr>
          <p:cNvPicPr>
            <a:picLocks noChangeAspect="1"/>
          </p:cNvPicPr>
          <p:nvPr/>
        </p:nvPicPr>
        <p:blipFill rotWithShape="1">
          <a:blip r:embed="rId3">
            <a:extLst>
              <a:ext uri="{28A0092B-C50C-407E-A947-70E740481C1C}">
                <a14:useLocalDpi xmlns:a14="http://schemas.microsoft.com/office/drawing/2010/main" val="0"/>
              </a:ext>
            </a:extLst>
          </a:blip>
          <a:srcRect t="19930" r="23001" b="22619"/>
          <a:stretch/>
        </p:blipFill>
        <p:spPr>
          <a:xfrm>
            <a:off x="179512" y="1628800"/>
            <a:ext cx="3960440" cy="3939955"/>
          </a:xfrm>
          <a:prstGeom prst="rect">
            <a:avLst/>
          </a:prstGeom>
        </p:spPr>
      </p:pic>
    </p:spTree>
    <p:extLst>
      <p:ext uri="{BB962C8B-B14F-4D97-AF65-F5344CB8AC3E}">
        <p14:creationId xmlns:p14="http://schemas.microsoft.com/office/powerpoint/2010/main" val="234103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B207DBE-97B9-4310-8DD0-6777062EDBC5}"/>
              </a:ext>
            </a:extLst>
          </p:cNvPr>
          <p:cNvSpPr txBox="1">
            <a:spLocks noChangeArrowheads="1"/>
          </p:cNvSpPr>
          <p:nvPr/>
        </p:nvSpPr>
        <p:spPr bwMode="auto">
          <a:xfrm>
            <a:off x="1187624" y="1196752"/>
            <a:ext cx="6624638" cy="719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da-DK" kern="0" dirty="0">
                <a:latin typeface="Calibri" panose="020F0502020204030204" pitchFamily="34" charset="0"/>
              </a:rPr>
              <a:t>Praktisk tilslutning - Reetablering</a:t>
            </a:r>
          </a:p>
        </p:txBody>
      </p:sp>
      <p:pic>
        <p:nvPicPr>
          <p:cNvPr id="3" name="Billede 2">
            <a:extLst>
              <a:ext uri="{FF2B5EF4-FFF2-40B4-BE49-F238E27FC236}">
                <a16:creationId xmlns:a16="http://schemas.microsoft.com/office/drawing/2014/main" id="{C7B7F334-72C4-444D-9654-C6690A75F8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033144" y="2609864"/>
            <a:ext cx="3240000" cy="2430000"/>
          </a:xfrm>
          <a:prstGeom prst="rect">
            <a:avLst/>
          </a:prstGeom>
        </p:spPr>
      </p:pic>
      <p:pic>
        <p:nvPicPr>
          <p:cNvPr id="9" name="Billede 8">
            <a:extLst>
              <a:ext uri="{FF2B5EF4-FFF2-40B4-BE49-F238E27FC236}">
                <a16:creationId xmlns:a16="http://schemas.microsoft.com/office/drawing/2014/main" id="{0FF0EF92-A6C0-45C2-B7A1-26D66E614A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2192957"/>
            <a:ext cx="2430000" cy="3240000"/>
          </a:xfrm>
          <a:prstGeom prst="rect">
            <a:avLst/>
          </a:prstGeom>
        </p:spPr>
      </p:pic>
      <p:pic>
        <p:nvPicPr>
          <p:cNvPr id="10" name="Billede 9">
            <a:extLst>
              <a:ext uri="{FF2B5EF4-FFF2-40B4-BE49-F238E27FC236}">
                <a16:creationId xmlns:a16="http://schemas.microsoft.com/office/drawing/2014/main" id="{E0406ADB-61C2-405F-BB5F-28E75843BC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06560" y="2609864"/>
            <a:ext cx="3240000" cy="2430000"/>
          </a:xfrm>
          <a:prstGeom prst="rect">
            <a:avLst/>
          </a:prstGeom>
        </p:spPr>
      </p:pic>
    </p:spTree>
    <p:extLst>
      <p:ext uri="{BB962C8B-B14F-4D97-AF65-F5344CB8AC3E}">
        <p14:creationId xmlns:p14="http://schemas.microsoft.com/office/powerpoint/2010/main" val="3994159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B207DBE-97B9-4310-8DD0-6777062EDBC5}"/>
              </a:ext>
            </a:extLst>
          </p:cNvPr>
          <p:cNvSpPr txBox="1">
            <a:spLocks noChangeArrowheads="1"/>
          </p:cNvSpPr>
          <p:nvPr/>
        </p:nvSpPr>
        <p:spPr bwMode="auto">
          <a:xfrm>
            <a:off x="1187450" y="1341438"/>
            <a:ext cx="6624638" cy="719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da-DK" kern="0" dirty="0">
                <a:latin typeface="Calibri" panose="020F0502020204030204" pitchFamily="34" charset="0"/>
              </a:rPr>
              <a:t>Unitordning</a:t>
            </a:r>
          </a:p>
        </p:txBody>
      </p:sp>
      <p:sp>
        <p:nvSpPr>
          <p:cNvPr id="6" name="Rectangle 3">
            <a:extLst>
              <a:ext uri="{FF2B5EF4-FFF2-40B4-BE49-F238E27FC236}">
                <a16:creationId xmlns:a16="http://schemas.microsoft.com/office/drawing/2014/main" id="{6ECCAA79-67B0-4903-B003-A656BC3505F2}"/>
              </a:ext>
            </a:extLst>
          </p:cNvPr>
          <p:cNvSpPr txBox="1">
            <a:spLocks noChangeArrowheads="1"/>
          </p:cNvSpPr>
          <p:nvPr/>
        </p:nvSpPr>
        <p:spPr bwMode="auto">
          <a:xfrm>
            <a:off x="827584" y="2420888"/>
            <a:ext cx="6624638" cy="3716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p:txBody>
      </p:sp>
      <p:pic>
        <p:nvPicPr>
          <p:cNvPr id="4" name="Billede 3">
            <a:extLst>
              <a:ext uri="{FF2B5EF4-FFF2-40B4-BE49-F238E27FC236}">
                <a16:creationId xmlns:a16="http://schemas.microsoft.com/office/drawing/2014/main" id="{ABE8491A-9697-48F1-AA4A-A05ACA335F6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808819"/>
            <a:ext cx="3891309" cy="3852429"/>
          </a:xfrm>
          <a:prstGeom prst="rect">
            <a:avLst/>
          </a:prstGeom>
          <a:noFill/>
          <a:ln>
            <a:noFill/>
          </a:ln>
        </p:spPr>
      </p:pic>
    </p:spTree>
    <p:extLst>
      <p:ext uri="{BB962C8B-B14F-4D97-AF65-F5344CB8AC3E}">
        <p14:creationId xmlns:p14="http://schemas.microsoft.com/office/powerpoint/2010/main" val="2757559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6ECCAA79-67B0-4903-B003-A656BC3505F2}"/>
              </a:ext>
            </a:extLst>
          </p:cNvPr>
          <p:cNvSpPr txBox="1">
            <a:spLocks noChangeArrowheads="1"/>
          </p:cNvSpPr>
          <p:nvPr/>
        </p:nvSpPr>
        <p:spPr bwMode="auto">
          <a:xfrm>
            <a:off x="827584" y="2420888"/>
            <a:ext cx="6624638" cy="3716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a:p>
            <a:endParaRPr lang="da-DK" sz="1200" b="1" dirty="0">
              <a:latin typeface="Calibri" panose="020F0502020204030204" pitchFamily="34" charset="0"/>
            </a:endParaRPr>
          </a:p>
        </p:txBody>
      </p:sp>
      <p:pic>
        <p:nvPicPr>
          <p:cNvPr id="3" name="Billede 2" descr="Et billede, der indeholder indendørs, højttaler, Elektronisk enhed, elektronik&#10;&#10;Automatisk genereret beskrivelse">
            <a:extLst>
              <a:ext uri="{FF2B5EF4-FFF2-40B4-BE49-F238E27FC236}">
                <a16:creationId xmlns:a16="http://schemas.microsoft.com/office/drawing/2014/main" id="{3A4EF2EB-81D9-355E-6D91-B123D44C06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1923" y="1076738"/>
            <a:ext cx="3528392" cy="4704523"/>
          </a:xfrm>
          <a:prstGeom prst="rect">
            <a:avLst/>
          </a:prstGeom>
        </p:spPr>
      </p:pic>
      <p:pic>
        <p:nvPicPr>
          <p:cNvPr id="7" name="Billede 6" descr="Et billede, der indeholder maskine, indendørs, mur&#10;&#10;Automatisk genereret beskrivelse">
            <a:extLst>
              <a:ext uri="{FF2B5EF4-FFF2-40B4-BE49-F238E27FC236}">
                <a16:creationId xmlns:a16="http://schemas.microsoft.com/office/drawing/2014/main" id="{19DC4C18-93D5-94CD-685B-5BACFE8F9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644" y="1076738"/>
            <a:ext cx="3528392" cy="4704523"/>
          </a:xfrm>
          <a:prstGeom prst="rect">
            <a:avLst/>
          </a:prstGeom>
        </p:spPr>
      </p:pic>
    </p:spTree>
    <p:extLst>
      <p:ext uri="{BB962C8B-B14F-4D97-AF65-F5344CB8AC3E}">
        <p14:creationId xmlns:p14="http://schemas.microsoft.com/office/powerpoint/2010/main" val="2955981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0D932C3-83BD-417F-B16F-F2EC398E2CA6}"/>
              </a:ext>
            </a:extLst>
          </p:cNvPr>
          <p:cNvSpPr txBox="1">
            <a:spLocks noChangeArrowheads="1"/>
          </p:cNvSpPr>
          <p:nvPr/>
        </p:nvSpPr>
        <p:spPr bwMode="auto">
          <a:xfrm>
            <a:off x="1187624" y="1268760"/>
            <a:ext cx="6624638" cy="719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da-DK" kern="0" dirty="0">
                <a:latin typeface="Calibri" panose="020F0502020204030204" pitchFamily="34" charset="0"/>
              </a:rPr>
              <a:t>Hvad skal du selv gøre?</a:t>
            </a:r>
          </a:p>
        </p:txBody>
      </p:sp>
      <p:sp>
        <p:nvSpPr>
          <p:cNvPr id="5" name="Rectangle 3">
            <a:extLst>
              <a:ext uri="{FF2B5EF4-FFF2-40B4-BE49-F238E27FC236}">
                <a16:creationId xmlns:a16="http://schemas.microsoft.com/office/drawing/2014/main" id="{DF8FEE1E-4693-4332-B752-DA6938A7A81F}"/>
              </a:ext>
            </a:extLst>
          </p:cNvPr>
          <p:cNvSpPr txBox="1">
            <a:spLocks noChangeArrowheads="1"/>
          </p:cNvSpPr>
          <p:nvPr/>
        </p:nvSpPr>
        <p:spPr bwMode="auto">
          <a:xfrm>
            <a:off x="1259681" y="2132856"/>
            <a:ext cx="6624638" cy="3716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da-DK" sz="2000" b="1" dirty="0">
                <a:latin typeface="Calibri" panose="020F0502020204030204" pitchFamily="34" charset="0"/>
              </a:rPr>
              <a:t>Inden du får fjernvarme</a:t>
            </a:r>
          </a:p>
          <a:p>
            <a:pPr marL="0" indent="0">
              <a:buNone/>
            </a:pPr>
            <a:endParaRPr lang="da-DK" sz="2000" b="1" dirty="0">
              <a:latin typeface="Calibri" panose="020F0502020204030204" pitchFamily="34" charset="0"/>
            </a:endParaRPr>
          </a:p>
          <a:p>
            <a:r>
              <a:rPr lang="da-DK" sz="2000" dirty="0">
                <a:latin typeface="Calibri" panose="020F0502020204030204" pitchFamily="34" charset="0"/>
              </a:rPr>
              <a:t>Tilmelde dig på vores hjemmeside hnf.dk</a:t>
            </a:r>
          </a:p>
          <a:p>
            <a:pPr marL="0" indent="0">
              <a:buNone/>
            </a:pPr>
            <a:endParaRPr lang="da-DK" sz="2000" b="1" dirty="0">
              <a:latin typeface="Calibri" panose="020F0502020204030204" pitchFamily="34" charset="0"/>
            </a:endParaRPr>
          </a:p>
          <a:p>
            <a:pPr marL="0" indent="0">
              <a:buNone/>
            </a:pPr>
            <a:r>
              <a:rPr lang="da-DK" sz="2000" b="1" dirty="0">
                <a:latin typeface="Calibri" panose="020F0502020204030204" pitchFamily="34" charset="0"/>
              </a:rPr>
              <a:t>Efter du har fået fjernvarme</a:t>
            </a:r>
          </a:p>
          <a:p>
            <a:pPr marL="0" indent="0">
              <a:buNone/>
            </a:pPr>
            <a:endParaRPr lang="da-DK" sz="2000" dirty="0">
              <a:latin typeface="Calibri" panose="020F0502020204030204" pitchFamily="34" charset="0"/>
            </a:endParaRPr>
          </a:p>
          <a:p>
            <a:r>
              <a:rPr lang="da-DK" sz="2000" dirty="0">
                <a:latin typeface="Calibri" panose="020F0502020204030204" pitchFamily="34" charset="0"/>
              </a:rPr>
              <a:t>Hvis tanken er 1.200 l og over eller nedgravet skal boligejer selv fjerne/sløjfe olietanken</a:t>
            </a:r>
          </a:p>
          <a:p>
            <a:pPr marL="0" indent="0">
              <a:buNone/>
            </a:pPr>
            <a:endParaRPr lang="da-DK" sz="2000" b="1" dirty="0">
              <a:latin typeface="Calibri" panose="020F0502020204030204" pitchFamily="34" charset="0"/>
            </a:endParaRPr>
          </a:p>
          <a:p>
            <a:r>
              <a:rPr lang="da-DK" sz="2000" dirty="0">
                <a:latin typeface="Calibri" panose="020F0502020204030204" pitchFamily="34" charset="0"/>
              </a:rPr>
              <a:t>Ændre i BBR</a:t>
            </a:r>
          </a:p>
        </p:txBody>
      </p:sp>
    </p:spTree>
    <p:extLst>
      <p:ext uri="{BB962C8B-B14F-4D97-AF65-F5344CB8AC3E}">
        <p14:creationId xmlns:p14="http://schemas.microsoft.com/office/powerpoint/2010/main" val="3869252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B207DBE-97B9-4310-8DD0-6777062EDBC5}"/>
              </a:ext>
            </a:extLst>
          </p:cNvPr>
          <p:cNvSpPr txBox="1">
            <a:spLocks noChangeArrowheads="1"/>
          </p:cNvSpPr>
          <p:nvPr/>
        </p:nvSpPr>
        <p:spPr bwMode="auto">
          <a:xfrm>
            <a:off x="1187450" y="1341438"/>
            <a:ext cx="6624638" cy="719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da-DK" kern="0" dirty="0">
                <a:latin typeface="Calibri" panose="020F0502020204030204" pitchFamily="34" charset="0"/>
              </a:rPr>
              <a:t>Spørgsmål?</a:t>
            </a:r>
          </a:p>
        </p:txBody>
      </p:sp>
    </p:spTree>
    <p:extLst>
      <p:ext uri="{BB962C8B-B14F-4D97-AF65-F5344CB8AC3E}">
        <p14:creationId xmlns:p14="http://schemas.microsoft.com/office/powerpoint/2010/main" val="315867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187450" y="1341438"/>
            <a:ext cx="6624638" cy="719410"/>
          </a:xfrm>
        </p:spPr>
        <p:txBody>
          <a:bodyPr>
            <a:normAutofit fontScale="90000"/>
          </a:bodyPr>
          <a:lstStyle/>
          <a:p>
            <a:r>
              <a:rPr lang="da-DK" dirty="0">
                <a:latin typeface="Calibri" panose="020F0502020204030204" pitchFamily="34" charset="0"/>
              </a:rPr>
              <a:t>Velkommen og status på Melby fjernvarmeprojekt</a:t>
            </a:r>
          </a:p>
        </p:txBody>
      </p:sp>
      <p:pic>
        <p:nvPicPr>
          <p:cNvPr id="1026" name="Billede 3">
            <a:extLst>
              <a:ext uri="{FF2B5EF4-FFF2-40B4-BE49-F238E27FC236}">
                <a16:creationId xmlns:a16="http://schemas.microsoft.com/office/drawing/2014/main" id="{46F5A0E2-37CD-2C5D-E6EF-AB7C82CF1B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9"/>
          <a:stretch/>
        </p:blipFill>
        <p:spPr bwMode="auto">
          <a:xfrm>
            <a:off x="3995936" y="2466231"/>
            <a:ext cx="4752528"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felt 1">
            <a:extLst>
              <a:ext uri="{FF2B5EF4-FFF2-40B4-BE49-F238E27FC236}">
                <a16:creationId xmlns:a16="http://schemas.microsoft.com/office/drawing/2014/main" id="{ABF33AB7-48F4-D569-179E-919F7C4594CB}"/>
              </a:ext>
            </a:extLst>
          </p:cNvPr>
          <p:cNvSpPr txBox="1"/>
          <p:nvPr/>
        </p:nvSpPr>
        <p:spPr>
          <a:xfrm>
            <a:off x="251520" y="2492896"/>
            <a:ext cx="3384376" cy="1477328"/>
          </a:xfrm>
          <a:prstGeom prst="rect">
            <a:avLst/>
          </a:prstGeom>
          <a:noFill/>
        </p:spPr>
        <p:txBody>
          <a:bodyPr wrap="square" rtlCol="0">
            <a:spAutoFit/>
          </a:bodyPr>
          <a:lstStyle/>
          <a:p>
            <a:r>
              <a:rPr lang="da-DK" dirty="0"/>
              <a:t>Tilmeldte til fjernvarme i Melby</a:t>
            </a:r>
            <a:br>
              <a:rPr lang="da-DK" dirty="0"/>
            </a:br>
            <a:endParaRPr lang="da-DK" dirty="0"/>
          </a:p>
          <a:p>
            <a:pPr marL="285750" indent="-285750">
              <a:buFont typeface="Arial" panose="020B0604020202020204" pitchFamily="34" charset="0"/>
              <a:buChar char="•"/>
            </a:pPr>
            <a:r>
              <a:rPr lang="da-DK" dirty="0"/>
              <a:t>54 private boliger</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Kommunale bygninger</a:t>
            </a:r>
          </a:p>
        </p:txBody>
      </p:sp>
    </p:spTree>
    <p:extLst>
      <p:ext uri="{BB962C8B-B14F-4D97-AF65-F5344CB8AC3E}">
        <p14:creationId xmlns:p14="http://schemas.microsoft.com/office/powerpoint/2010/main" val="296827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187450" y="1341438"/>
            <a:ext cx="6624638" cy="719410"/>
          </a:xfrm>
        </p:spPr>
        <p:txBody>
          <a:bodyPr>
            <a:normAutofit fontScale="90000"/>
          </a:bodyPr>
          <a:lstStyle/>
          <a:p>
            <a:r>
              <a:rPr lang="da-DK" dirty="0">
                <a:latin typeface="Calibri" panose="020F0502020204030204" pitchFamily="34" charset="0"/>
              </a:rPr>
              <a:t>Velkommen og status på Ølsted fjernvarmeprojekt</a:t>
            </a:r>
          </a:p>
        </p:txBody>
      </p:sp>
      <p:sp>
        <p:nvSpPr>
          <p:cNvPr id="4" name="Rectangle 3">
            <a:extLst>
              <a:ext uri="{FF2B5EF4-FFF2-40B4-BE49-F238E27FC236}">
                <a16:creationId xmlns:a16="http://schemas.microsoft.com/office/drawing/2014/main" id="{745CFF15-E58B-4B74-9E95-FB85478AD6E8}"/>
              </a:ext>
            </a:extLst>
          </p:cNvPr>
          <p:cNvSpPr txBox="1">
            <a:spLocks noChangeArrowheads="1"/>
          </p:cNvSpPr>
          <p:nvPr/>
        </p:nvSpPr>
        <p:spPr bwMode="auto">
          <a:xfrm>
            <a:off x="1187450" y="2276872"/>
            <a:ext cx="6624638" cy="3716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endParaRPr lang="da-DK" sz="1050" dirty="0">
              <a:latin typeface="Calibri" panose="020F0502020204030204" pitchFamily="34" charset="0"/>
              <a:cs typeface="Calibri" panose="020F0502020204030204" pitchFamily="34" charset="0"/>
            </a:endParaRPr>
          </a:p>
        </p:txBody>
      </p:sp>
      <p:graphicFrame>
        <p:nvGraphicFramePr>
          <p:cNvPr id="7" name="Diagram 6">
            <a:extLst>
              <a:ext uri="{FF2B5EF4-FFF2-40B4-BE49-F238E27FC236}">
                <a16:creationId xmlns:a16="http://schemas.microsoft.com/office/drawing/2014/main" id="{A52ED4FA-E7AC-0F2A-7389-E8EC9D1EBDC4}"/>
              </a:ext>
            </a:extLst>
          </p:cNvPr>
          <p:cNvGraphicFramePr/>
          <p:nvPr>
            <p:extLst>
              <p:ext uri="{D42A27DB-BD31-4B8C-83A1-F6EECF244321}">
                <p14:modId xmlns:p14="http://schemas.microsoft.com/office/powerpoint/2010/main" val="3786149499"/>
              </p:ext>
            </p:extLst>
          </p:nvPr>
        </p:nvGraphicFramePr>
        <p:xfrm>
          <a:off x="27012" y="1607915"/>
          <a:ext cx="9297516"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785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124448" y="1107311"/>
            <a:ext cx="8191248" cy="719410"/>
          </a:xfrm>
        </p:spPr>
        <p:txBody>
          <a:bodyPr>
            <a:normAutofit fontScale="90000"/>
          </a:bodyPr>
          <a:lstStyle/>
          <a:p>
            <a:r>
              <a:rPr lang="da-DK" dirty="0">
                <a:latin typeface="Calibri" panose="020F0502020204030204" pitchFamily="34" charset="0"/>
              </a:rPr>
              <a:t>Pris for et standard hus </a:t>
            </a:r>
            <a:r>
              <a:rPr lang="da-DK" b="0" dirty="0">
                <a:latin typeface="Calibri" panose="020F0502020204030204" pitchFamily="34" charset="0"/>
              </a:rPr>
              <a:t>(130 m</a:t>
            </a:r>
            <a:r>
              <a:rPr lang="da-DK" b="0" baseline="30000" dirty="0">
                <a:latin typeface="Calibri" panose="020F0502020204030204" pitchFamily="34" charset="0"/>
              </a:rPr>
              <a:t>2</a:t>
            </a:r>
            <a:r>
              <a:rPr lang="da-DK" b="0" dirty="0">
                <a:latin typeface="Calibri" panose="020F0502020204030204" pitchFamily="34" charset="0"/>
              </a:rPr>
              <a:t> og 18,1 MWh)</a:t>
            </a:r>
          </a:p>
        </p:txBody>
      </p:sp>
      <p:graphicFrame>
        <p:nvGraphicFramePr>
          <p:cNvPr id="8" name="Tabel 7">
            <a:extLst>
              <a:ext uri="{FF2B5EF4-FFF2-40B4-BE49-F238E27FC236}">
                <a16:creationId xmlns:a16="http://schemas.microsoft.com/office/drawing/2014/main" id="{9ED4E784-A59A-AD96-C7EA-1C777F575A47}"/>
              </a:ext>
            </a:extLst>
          </p:cNvPr>
          <p:cNvGraphicFramePr>
            <a:graphicFrameLocks noGrp="1"/>
          </p:cNvGraphicFramePr>
          <p:nvPr>
            <p:extLst>
              <p:ext uri="{D42A27DB-BD31-4B8C-83A1-F6EECF244321}">
                <p14:modId xmlns:p14="http://schemas.microsoft.com/office/powerpoint/2010/main" val="463760663"/>
              </p:ext>
            </p:extLst>
          </p:nvPr>
        </p:nvGraphicFramePr>
        <p:xfrm>
          <a:off x="2123728" y="2564904"/>
          <a:ext cx="4734864" cy="1711019"/>
        </p:xfrm>
        <a:graphic>
          <a:graphicData uri="http://schemas.openxmlformats.org/drawingml/2006/table">
            <a:tbl>
              <a:tblPr>
                <a:tableStyleId>{5C22544A-7EE6-4342-B048-85BDC9FD1C3A}</a:tableStyleId>
              </a:tblPr>
              <a:tblGrid>
                <a:gridCol w="3128462">
                  <a:extLst>
                    <a:ext uri="{9D8B030D-6E8A-4147-A177-3AD203B41FA5}">
                      <a16:colId xmlns:a16="http://schemas.microsoft.com/office/drawing/2014/main" val="822350702"/>
                    </a:ext>
                  </a:extLst>
                </a:gridCol>
                <a:gridCol w="1606402">
                  <a:extLst>
                    <a:ext uri="{9D8B030D-6E8A-4147-A177-3AD203B41FA5}">
                      <a16:colId xmlns:a16="http://schemas.microsoft.com/office/drawing/2014/main" val="989408379"/>
                    </a:ext>
                  </a:extLst>
                </a:gridCol>
              </a:tblGrid>
              <a:tr h="448442">
                <a:tc>
                  <a:txBody>
                    <a:bodyPr/>
                    <a:lstStyle/>
                    <a:p>
                      <a:pPr algn="l" fontAlgn="b">
                        <a:lnSpc>
                          <a:spcPct val="150000"/>
                        </a:lnSpc>
                      </a:pPr>
                      <a:r>
                        <a:rPr lang="da-DK" sz="1300" b="1" u="none" strike="noStrike" dirty="0">
                          <a:effectLst/>
                        </a:rPr>
                        <a:t>Tilslutnings udgifter</a:t>
                      </a:r>
                      <a:endParaRPr lang="da-DK" sz="1300" b="1" i="0" u="none" strike="noStrike" dirty="0">
                        <a:solidFill>
                          <a:srgbClr val="3F3F3F"/>
                        </a:solidFill>
                        <a:effectLst/>
                        <a:latin typeface="Calibri" panose="020F0502020204030204" pitchFamily="34" charset="0"/>
                      </a:endParaRPr>
                    </a:p>
                  </a:txBody>
                  <a:tcPr marL="9525" marR="9525" marT="9525" marB="0" anchor="b"/>
                </a:tc>
                <a:tc>
                  <a:txBody>
                    <a:bodyPr/>
                    <a:lstStyle/>
                    <a:p>
                      <a:pPr algn="ctr" fontAlgn="b">
                        <a:lnSpc>
                          <a:spcPct val="150000"/>
                        </a:lnSpc>
                      </a:pPr>
                      <a:r>
                        <a:rPr lang="da-DK" sz="1300" b="1" u="none" strike="noStrike" dirty="0">
                          <a:effectLst/>
                        </a:rPr>
                        <a:t>Pris</a:t>
                      </a:r>
                      <a:endParaRPr lang="da-DK" sz="1300" b="1" i="0" u="none" strike="noStrike" dirty="0">
                        <a:solidFill>
                          <a:srgbClr val="3F3F3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4718283"/>
                  </a:ext>
                </a:extLst>
              </a:tr>
              <a:tr h="399000">
                <a:tc>
                  <a:txBody>
                    <a:bodyPr/>
                    <a:lstStyle/>
                    <a:p>
                      <a:pPr algn="l" fontAlgn="b">
                        <a:lnSpc>
                          <a:spcPct val="150000"/>
                        </a:lnSpc>
                      </a:pPr>
                      <a:r>
                        <a:rPr lang="da-DK" sz="1300" u="none" strike="noStrike" dirty="0">
                          <a:effectLst/>
                        </a:rPr>
                        <a:t>Investeringsbidrag</a:t>
                      </a:r>
                      <a:endParaRPr lang="da-DK" sz="13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lnSpc>
                          <a:spcPct val="150000"/>
                        </a:lnSpc>
                      </a:pPr>
                      <a:r>
                        <a:rPr lang="da-DK" sz="1300" u="none" strike="noStrike">
                          <a:effectLst/>
                        </a:rPr>
                        <a:t>           5.000 kr. </a:t>
                      </a:r>
                      <a:endParaRPr lang="da-DK" sz="13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396947"/>
                  </a:ext>
                </a:extLst>
              </a:tr>
              <a:tr h="439743">
                <a:tc>
                  <a:txBody>
                    <a:bodyPr/>
                    <a:lstStyle/>
                    <a:p>
                      <a:pPr algn="l" fontAlgn="b">
                        <a:lnSpc>
                          <a:spcPct val="150000"/>
                        </a:lnSpc>
                      </a:pPr>
                      <a:r>
                        <a:rPr lang="da-DK" sz="1300" u="none" strike="noStrike">
                          <a:effectLst/>
                        </a:rPr>
                        <a:t>Stikeledningsbidrag for 15 meter</a:t>
                      </a:r>
                      <a:endParaRPr lang="da-DK" sz="13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lnSpc>
                          <a:spcPct val="150000"/>
                        </a:lnSpc>
                      </a:pPr>
                      <a:r>
                        <a:rPr lang="da-DK" sz="1300" u="none" strike="noStrike" dirty="0">
                          <a:effectLst/>
                        </a:rPr>
                        <a:t>         16.705 kr. </a:t>
                      </a:r>
                      <a:endParaRPr lang="da-DK" sz="13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24398871"/>
                  </a:ext>
                </a:extLst>
              </a:tr>
              <a:tr h="423834">
                <a:tc>
                  <a:txBody>
                    <a:bodyPr/>
                    <a:lstStyle/>
                    <a:p>
                      <a:pPr algn="l" fontAlgn="b">
                        <a:lnSpc>
                          <a:spcPct val="150000"/>
                        </a:lnSpc>
                      </a:pPr>
                      <a:r>
                        <a:rPr lang="da-DK" sz="1300" b="1" u="none" strike="noStrike" dirty="0">
                          <a:effectLst/>
                        </a:rPr>
                        <a:t>I alt</a:t>
                      </a:r>
                      <a:endParaRPr lang="da-DK"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lnSpc>
                          <a:spcPct val="150000"/>
                        </a:lnSpc>
                      </a:pPr>
                      <a:r>
                        <a:rPr lang="da-DK" sz="1300" b="1" u="none" strike="noStrike" dirty="0">
                          <a:effectLst/>
                        </a:rPr>
                        <a:t>         21.705 kr. </a:t>
                      </a:r>
                      <a:endParaRPr lang="da-DK" sz="13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5588833"/>
                  </a:ext>
                </a:extLst>
              </a:tr>
            </a:tbl>
          </a:graphicData>
        </a:graphic>
      </p:graphicFrame>
    </p:spTree>
    <p:extLst>
      <p:ext uri="{BB962C8B-B14F-4D97-AF65-F5344CB8AC3E}">
        <p14:creationId xmlns:p14="http://schemas.microsoft.com/office/powerpoint/2010/main" val="247579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76376" y="1124744"/>
            <a:ext cx="8191248" cy="719410"/>
          </a:xfrm>
        </p:spPr>
        <p:txBody>
          <a:bodyPr>
            <a:normAutofit fontScale="90000"/>
          </a:bodyPr>
          <a:lstStyle/>
          <a:p>
            <a:pPr algn="ctr"/>
            <a:r>
              <a:rPr lang="da-DK" dirty="0">
                <a:latin typeface="Calibri" panose="020F0502020204030204" pitchFamily="34" charset="0"/>
              </a:rPr>
              <a:t>Pris for et standard hus i 2024</a:t>
            </a:r>
            <a:br>
              <a:rPr lang="da-DK" dirty="0">
                <a:latin typeface="Calibri" panose="020F0502020204030204" pitchFamily="34" charset="0"/>
              </a:rPr>
            </a:br>
            <a:r>
              <a:rPr lang="da-DK" b="0" dirty="0">
                <a:latin typeface="Calibri" panose="020F0502020204030204" pitchFamily="34" charset="0"/>
              </a:rPr>
              <a:t>(130 m</a:t>
            </a:r>
            <a:r>
              <a:rPr lang="da-DK" b="0" baseline="30000" dirty="0">
                <a:latin typeface="Calibri" panose="020F0502020204030204" pitchFamily="34" charset="0"/>
              </a:rPr>
              <a:t>2</a:t>
            </a:r>
            <a:r>
              <a:rPr lang="da-DK" b="0" dirty="0">
                <a:latin typeface="Calibri" panose="020F0502020204030204" pitchFamily="34" charset="0"/>
              </a:rPr>
              <a:t> og 18,1 MWh)</a:t>
            </a:r>
          </a:p>
        </p:txBody>
      </p:sp>
      <p:graphicFrame>
        <p:nvGraphicFramePr>
          <p:cNvPr id="7" name="Tabel 6">
            <a:extLst>
              <a:ext uri="{FF2B5EF4-FFF2-40B4-BE49-F238E27FC236}">
                <a16:creationId xmlns:a16="http://schemas.microsoft.com/office/drawing/2014/main" id="{1FA79844-A5A8-F754-8375-C9E3DDDF817D}"/>
              </a:ext>
            </a:extLst>
          </p:cNvPr>
          <p:cNvGraphicFramePr>
            <a:graphicFrameLocks noGrp="1"/>
          </p:cNvGraphicFramePr>
          <p:nvPr>
            <p:extLst>
              <p:ext uri="{D42A27DB-BD31-4B8C-83A1-F6EECF244321}">
                <p14:modId xmlns:p14="http://schemas.microsoft.com/office/powerpoint/2010/main" val="4239915209"/>
              </p:ext>
            </p:extLst>
          </p:nvPr>
        </p:nvGraphicFramePr>
        <p:xfrm>
          <a:off x="2375756" y="2708920"/>
          <a:ext cx="4392488" cy="2038627"/>
        </p:xfrm>
        <a:graphic>
          <a:graphicData uri="http://schemas.openxmlformats.org/drawingml/2006/table">
            <a:tbl>
              <a:tblPr>
                <a:tableStyleId>{5C22544A-7EE6-4342-B048-85BDC9FD1C3A}</a:tableStyleId>
              </a:tblPr>
              <a:tblGrid>
                <a:gridCol w="2908807">
                  <a:extLst>
                    <a:ext uri="{9D8B030D-6E8A-4147-A177-3AD203B41FA5}">
                      <a16:colId xmlns:a16="http://schemas.microsoft.com/office/drawing/2014/main" val="2088251020"/>
                    </a:ext>
                  </a:extLst>
                </a:gridCol>
                <a:gridCol w="1483681">
                  <a:extLst>
                    <a:ext uri="{9D8B030D-6E8A-4147-A177-3AD203B41FA5}">
                      <a16:colId xmlns:a16="http://schemas.microsoft.com/office/drawing/2014/main" val="2933895717"/>
                    </a:ext>
                  </a:extLst>
                </a:gridCol>
              </a:tblGrid>
              <a:tr h="301267">
                <a:tc>
                  <a:txBody>
                    <a:bodyPr/>
                    <a:lstStyle/>
                    <a:p>
                      <a:pPr algn="l" fontAlgn="b">
                        <a:lnSpc>
                          <a:spcPct val="150000"/>
                        </a:lnSpc>
                      </a:pPr>
                      <a:r>
                        <a:rPr lang="da-DK" sz="1400" b="1" u="none" strike="noStrike" dirty="0">
                          <a:effectLst/>
                        </a:rPr>
                        <a:t>Årlige driftsomkostninger</a:t>
                      </a:r>
                      <a:endParaRPr lang="da-DK"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lnSpc>
                          <a:spcPct val="150000"/>
                        </a:lnSpc>
                      </a:pPr>
                      <a:r>
                        <a:rPr lang="da-DK" sz="1400" b="1" i="0" u="none" strike="noStrike" dirty="0">
                          <a:solidFill>
                            <a:srgbClr val="000000"/>
                          </a:solidFill>
                          <a:effectLst/>
                          <a:latin typeface="+mn-lt"/>
                        </a:rPr>
                        <a:t>Pris</a:t>
                      </a:r>
                    </a:p>
                  </a:txBody>
                  <a:tcPr marL="9525" marR="9525" marT="9525" marB="0" anchor="b"/>
                </a:tc>
                <a:extLst>
                  <a:ext uri="{0D108BD9-81ED-4DB2-BD59-A6C34878D82A}">
                    <a16:rowId xmlns:a16="http://schemas.microsoft.com/office/drawing/2014/main" val="1659587155"/>
                  </a:ext>
                </a:extLst>
              </a:tr>
              <a:tr h="413818">
                <a:tc>
                  <a:txBody>
                    <a:bodyPr/>
                    <a:lstStyle/>
                    <a:p>
                      <a:pPr algn="l" fontAlgn="b"/>
                      <a:r>
                        <a:rPr lang="da-DK" sz="1400" u="none" strike="noStrike" dirty="0">
                          <a:effectLst/>
                        </a:rPr>
                        <a:t>Variable varmepris (18,1 MWh)</a:t>
                      </a:r>
                      <a:endParaRPr lang="da-DK"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da-DK" sz="1400" u="none" strike="noStrike" kern="1200" dirty="0">
                          <a:solidFill>
                            <a:schemeClr val="dk1"/>
                          </a:solidFill>
                          <a:effectLst/>
                          <a:latin typeface="+mn-lt"/>
                          <a:ea typeface="+mn-ea"/>
                          <a:cs typeface="+mn-cs"/>
                        </a:rPr>
                        <a:t>                                    16.833 kr. </a:t>
                      </a:r>
                    </a:p>
                  </a:txBody>
                  <a:tcPr marL="7620" marR="7620" marT="7620" marB="0" anchor="b"/>
                </a:tc>
                <a:extLst>
                  <a:ext uri="{0D108BD9-81ED-4DB2-BD59-A6C34878D82A}">
                    <a16:rowId xmlns:a16="http://schemas.microsoft.com/office/drawing/2014/main" val="1061532892"/>
                  </a:ext>
                </a:extLst>
              </a:tr>
              <a:tr h="413818">
                <a:tc>
                  <a:txBody>
                    <a:bodyPr/>
                    <a:lstStyle/>
                    <a:p>
                      <a:pPr algn="l" fontAlgn="b"/>
                      <a:r>
                        <a:rPr lang="da-DK" sz="1400" u="none" strike="noStrike" dirty="0">
                          <a:effectLst/>
                        </a:rPr>
                        <a:t>Fast bidrag (for 130 m</a:t>
                      </a:r>
                      <a:r>
                        <a:rPr lang="da-DK" sz="1400" u="none" strike="noStrike" baseline="30000" dirty="0">
                          <a:effectLst/>
                        </a:rPr>
                        <a:t>2</a:t>
                      </a:r>
                      <a:r>
                        <a:rPr lang="da-DK" sz="1400" u="none" strike="noStrike" dirty="0">
                          <a:effectLst/>
                        </a:rPr>
                        <a:t>)</a:t>
                      </a:r>
                      <a:endParaRPr lang="da-DK"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da-DK" sz="1400" u="none" strike="noStrike" kern="1200" dirty="0">
                          <a:solidFill>
                            <a:schemeClr val="dk1"/>
                          </a:solidFill>
                          <a:effectLst/>
                          <a:latin typeface="+mn-lt"/>
                          <a:ea typeface="+mn-ea"/>
                          <a:cs typeface="+mn-cs"/>
                        </a:rPr>
                        <a:t>                                       3.871 kr. </a:t>
                      </a:r>
                    </a:p>
                  </a:txBody>
                  <a:tcPr marL="7620" marR="7620" marT="7620" marB="0" anchor="b"/>
                </a:tc>
                <a:extLst>
                  <a:ext uri="{0D108BD9-81ED-4DB2-BD59-A6C34878D82A}">
                    <a16:rowId xmlns:a16="http://schemas.microsoft.com/office/drawing/2014/main" val="4154197748"/>
                  </a:ext>
                </a:extLst>
              </a:tr>
              <a:tr h="413818">
                <a:tc>
                  <a:txBody>
                    <a:bodyPr/>
                    <a:lstStyle/>
                    <a:p>
                      <a:pPr algn="l" fontAlgn="b"/>
                      <a:r>
                        <a:rPr lang="da-DK" sz="1400" u="none" strike="noStrike" dirty="0">
                          <a:effectLst/>
                        </a:rPr>
                        <a:t>Unit ordning</a:t>
                      </a:r>
                      <a:endParaRPr lang="da-DK"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da-DK" sz="1400" u="none" strike="noStrike" kern="1200" dirty="0">
                          <a:solidFill>
                            <a:schemeClr val="dk1"/>
                          </a:solidFill>
                          <a:effectLst/>
                          <a:latin typeface="+mn-lt"/>
                          <a:ea typeface="+mn-ea"/>
                          <a:cs typeface="+mn-cs"/>
                        </a:rPr>
                        <a:t>                                       2.700 kr. </a:t>
                      </a:r>
                    </a:p>
                  </a:txBody>
                  <a:tcPr marL="7620" marR="7620" marT="7620" marB="0" anchor="b"/>
                </a:tc>
                <a:extLst>
                  <a:ext uri="{0D108BD9-81ED-4DB2-BD59-A6C34878D82A}">
                    <a16:rowId xmlns:a16="http://schemas.microsoft.com/office/drawing/2014/main" val="1463905987"/>
                  </a:ext>
                </a:extLst>
              </a:tr>
              <a:tr h="413818">
                <a:tc>
                  <a:txBody>
                    <a:bodyPr/>
                    <a:lstStyle/>
                    <a:p>
                      <a:pPr algn="l" fontAlgn="b"/>
                      <a:r>
                        <a:rPr lang="da-DK" sz="1400" b="1" u="none" strike="noStrike" dirty="0">
                          <a:effectLst/>
                        </a:rPr>
                        <a:t>I alt</a:t>
                      </a:r>
                      <a:endParaRPr lang="da-DK"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da-DK" sz="1400" u="none" strike="noStrike" kern="1200" dirty="0">
                          <a:solidFill>
                            <a:schemeClr val="dk1"/>
                          </a:solidFill>
                          <a:effectLst/>
                          <a:latin typeface="+mn-lt"/>
                          <a:ea typeface="+mn-ea"/>
                          <a:cs typeface="+mn-cs"/>
                        </a:rPr>
                        <a:t>                                    </a:t>
                      </a:r>
                      <a:r>
                        <a:rPr lang="da-DK" sz="1400" b="1" u="none" strike="noStrike" kern="1200" dirty="0">
                          <a:solidFill>
                            <a:schemeClr val="dk1"/>
                          </a:solidFill>
                          <a:effectLst/>
                          <a:latin typeface="+mn-lt"/>
                          <a:ea typeface="+mn-ea"/>
                          <a:cs typeface="+mn-cs"/>
                        </a:rPr>
                        <a:t>23.404 kr</a:t>
                      </a:r>
                      <a:r>
                        <a:rPr lang="da-DK" sz="1400" u="none" strike="noStrike" kern="1200" dirty="0">
                          <a:solidFill>
                            <a:schemeClr val="dk1"/>
                          </a:solidFill>
                          <a:effectLst/>
                          <a:latin typeface="+mn-lt"/>
                          <a:ea typeface="+mn-ea"/>
                          <a:cs typeface="+mn-cs"/>
                        </a:rPr>
                        <a:t>. </a:t>
                      </a:r>
                    </a:p>
                  </a:txBody>
                  <a:tcPr marL="7620" marR="7620" marT="7620" marB="0" anchor="b"/>
                </a:tc>
                <a:extLst>
                  <a:ext uri="{0D108BD9-81ED-4DB2-BD59-A6C34878D82A}">
                    <a16:rowId xmlns:a16="http://schemas.microsoft.com/office/drawing/2014/main" val="2062419314"/>
                  </a:ext>
                </a:extLst>
              </a:tr>
            </a:tbl>
          </a:graphicData>
        </a:graphic>
      </p:graphicFrame>
    </p:spTree>
    <p:extLst>
      <p:ext uri="{BB962C8B-B14F-4D97-AF65-F5344CB8AC3E}">
        <p14:creationId xmlns:p14="http://schemas.microsoft.com/office/powerpoint/2010/main" val="372125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DFED55-BDE0-49AA-83DD-38B390D38DC9}"/>
              </a:ext>
            </a:extLst>
          </p:cNvPr>
          <p:cNvSpPr txBox="1">
            <a:spLocks noChangeArrowheads="1"/>
          </p:cNvSpPr>
          <p:nvPr/>
        </p:nvSpPr>
        <p:spPr bwMode="auto">
          <a:xfrm>
            <a:off x="1606007" y="888037"/>
            <a:ext cx="6624638" cy="719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da-DK" sz="3200" kern="0" dirty="0">
                <a:latin typeface="Calibri" panose="020F0502020204030204" pitchFamily="34" charset="0"/>
              </a:rPr>
              <a:t>Prisudvikling</a:t>
            </a:r>
            <a:r>
              <a:rPr lang="da-DK" kern="0" dirty="0">
                <a:latin typeface="Calibri" panose="020F0502020204030204" pitchFamily="34" charset="0"/>
              </a:rPr>
              <a:t> (standard hus)</a:t>
            </a:r>
          </a:p>
        </p:txBody>
      </p:sp>
      <p:sp>
        <p:nvSpPr>
          <p:cNvPr id="2" name="Tekstfelt 1">
            <a:extLst>
              <a:ext uri="{FF2B5EF4-FFF2-40B4-BE49-F238E27FC236}">
                <a16:creationId xmlns:a16="http://schemas.microsoft.com/office/drawing/2014/main" id="{38B01C9F-86CD-4120-D746-D35B2DD68209}"/>
              </a:ext>
            </a:extLst>
          </p:cNvPr>
          <p:cNvSpPr txBox="1"/>
          <p:nvPr/>
        </p:nvSpPr>
        <p:spPr>
          <a:xfrm>
            <a:off x="5292080" y="5661248"/>
            <a:ext cx="3600400" cy="400110"/>
          </a:xfrm>
          <a:prstGeom prst="rect">
            <a:avLst/>
          </a:prstGeom>
          <a:noFill/>
        </p:spPr>
        <p:txBody>
          <a:bodyPr wrap="square" rtlCol="0">
            <a:spAutoFit/>
          </a:bodyPr>
          <a:lstStyle/>
          <a:p>
            <a:r>
              <a:rPr lang="da-DK" sz="1000" dirty="0"/>
              <a:t>* Dette er udelukkende varmepris for fjernvarmen og olie, drift og vedligeholdelse af anlæg indgår ikke.</a:t>
            </a:r>
          </a:p>
        </p:txBody>
      </p:sp>
      <p:graphicFrame>
        <p:nvGraphicFramePr>
          <p:cNvPr id="5" name="Diagram 4">
            <a:extLst>
              <a:ext uri="{FF2B5EF4-FFF2-40B4-BE49-F238E27FC236}">
                <a16:creationId xmlns:a16="http://schemas.microsoft.com/office/drawing/2014/main" id="{7A532681-E9C3-E297-5449-FD1D7D005746}"/>
              </a:ext>
            </a:extLst>
          </p:cNvPr>
          <p:cNvGraphicFramePr>
            <a:graphicFrameLocks/>
          </p:cNvGraphicFramePr>
          <p:nvPr>
            <p:extLst>
              <p:ext uri="{D42A27DB-BD31-4B8C-83A1-F6EECF244321}">
                <p14:modId xmlns:p14="http://schemas.microsoft.com/office/powerpoint/2010/main" val="1421493787"/>
              </p:ext>
            </p:extLst>
          </p:nvPr>
        </p:nvGraphicFramePr>
        <p:xfrm>
          <a:off x="611560" y="1895950"/>
          <a:ext cx="6781745" cy="3621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987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B23DF7D7-3647-82C1-78AD-A0DC4222E2C7}"/>
              </a:ext>
            </a:extLst>
          </p:cNvPr>
          <p:cNvSpPr txBox="1"/>
          <p:nvPr/>
        </p:nvSpPr>
        <p:spPr>
          <a:xfrm>
            <a:off x="2699792" y="2276872"/>
            <a:ext cx="4104456" cy="646331"/>
          </a:xfrm>
          <a:prstGeom prst="rect">
            <a:avLst/>
          </a:prstGeom>
          <a:noFill/>
        </p:spPr>
        <p:txBody>
          <a:bodyPr wrap="square" rtlCol="0">
            <a:spAutoFit/>
          </a:bodyPr>
          <a:lstStyle/>
          <a:p>
            <a:r>
              <a:rPr lang="da-DK" sz="3200" b="1" dirty="0"/>
              <a:t>2023 (standard hus)</a:t>
            </a:r>
            <a:r>
              <a:rPr lang="da-DK" sz="3600" b="1" dirty="0"/>
              <a:t> </a:t>
            </a:r>
          </a:p>
        </p:txBody>
      </p:sp>
      <p:graphicFrame>
        <p:nvGraphicFramePr>
          <p:cNvPr id="4" name="Tabel 3">
            <a:extLst>
              <a:ext uri="{FF2B5EF4-FFF2-40B4-BE49-F238E27FC236}">
                <a16:creationId xmlns:a16="http://schemas.microsoft.com/office/drawing/2014/main" id="{A14398B6-FF9F-1CFA-930F-8FB34E503DA6}"/>
              </a:ext>
            </a:extLst>
          </p:cNvPr>
          <p:cNvGraphicFramePr>
            <a:graphicFrameLocks noGrp="1"/>
          </p:cNvGraphicFramePr>
          <p:nvPr/>
        </p:nvGraphicFramePr>
        <p:xfrm>
          <a:off x="2267744" y="3086536"/>
          <a:ext cx="4752528" cy="753175"/>
        </p:xfrm>
        <a:graphic>
          <a:graphicData uri="http://schemas.openxmlformats.org/drawingml/2006/table">
            <a:tbl>
              <a:tblPr>
                <a:tableStyleId>{5C22544A-7EE6-4342-B048-85BDC9FD1C3A}</a:tableStyleId>
              </a:tblPr>
              <a:tblGrid>
                <a:gridCol w="2124660">
                  <a:extLst>
                    <a:ext uri="{9D8B030D-6E8A-4147-A177-3AD203B41FA5}">
                      <a16:colId xmlns:a16="http://schemas.microsoft.com/office/drawing/2014/main" val="1608352090"/>
                    </a:ext>
                  </a:extLst>
                </a:gridCol>
                <a:gridCol w="2627868">
                  <a:extLst>
                    <a:ext uri="{9D8B030D-6E8A-4147-A177-3AD203B41FA5}">
                      <a16:colId xmlns:a16="http://schemas.microsoft.com/office/drawing/2014/main" val="187179906"/>
                    </a:ext>
                  </a:extLst>
                </a:gridCol>
              </a:tblGrid>
              <a:tr h="270456">
                <a:tc>
                  <a:txBody>
                    <a:bodyPr/>
                    <a:lstStyle/>
                    <a:p>
                      <a:pPr algn="ctr" fontAlgn="b"/>
                      <a:r>
                        <a:rPr lang="da-DK" sz="1800" b="1" u="none" strike="noStrike" dirty="0">
                          <a:effectLst/>
                        </a:rPr>
                        <a:t>Fjernvarme</a:t>
                      </a:r>
                      <a:endParaRPr lang="da-DK"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a-DK" sz="1800" b="1" u="none" strike="noStrike" dirty="0">
                          <a:effectLst/>
                        </a:rPr>
                        <a:t>Olie</a:t>
                      </a:r>
                      <a:endParaRPr lang="da-DK"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4150399"/>
                  </a:ext>
                </a:extLst>
              </a:tr>
              <a:tr h="469330">
                <a:tc>
                  <a:txBody>
                    <a:bodyPr/>
                    <a:lstStyle/>
                    <a:p>
                      <a:pPr algn="ctr" fontAlgn="b"/>
                      <a:r>
                        <a:rPr lang="da-DK" sz="1800" b="1" u="none" strike="noStrike" dirty="0">
                          <a:effectLst/>
                        </a:rPr>
                        <a:t>20.614 kr. </a:t>
                      </a:r>
                      <a:endParaRPr lang="da-DK"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a-DK" sz="1800" b="1" u="none" strike="noStrike" dirty="0">
                          <a:effectLst/>
                        </a:rPr>
                        <a:t>27.158 kr. </a:t>
                      </a:r>
                      <a:endParaRPr lang="da-DK"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7412052"/>
                  </a:ext>
                </a:extLst>
              </a:tr>
            </a:tbl>
          </a:graphicData>
        </a:graphic>
      </p:graphicFrame>
      <p:sp>
        <p:nvSpPr>
          <p:cNvPr id="2" name="Tekstfelt 1">
            <a:extLst>
              <a:ext uri="{FF2B5EF4-FFF2-40B4-BE49-F238E27FC236}">
                <a16:creationId xmlns:a16="http://schemas.microsoft.com/office/drawing/2014/main" id="{75DF5D50-8469-222E-CE30-694C06F1133C}"/>
              </a:ext>
            </a:extLst>
          </p:cNvPr>
          <p:cNvSpPr txBox="1"/>
          <p:nvPr/>
        </p:nvSpPr>
        <p:spPr>
          <a:xfrm>
            <a:off x="5292080" y="5661248"/>
            <a:ext cx="3600400" cy="400110"/>
          </a:xfrm>
          <a:prstGeom prst="rect">
            <a:avLst/>
          </a:prstGeom>
          <a:noFill/>
        </p:spPr>
        <p:txBody>
          <a:bodyPr wrap="square" rtlCol="0">
            <a:spAutoFit/>
          </a:bodyPr>
          <a:lstStyle/>
          <a:p>
            <a:r>
              <a:rPr lang="da-DK" sz="1000" dirty="0"/>
              <a:t>* Dette er udelukkende varmepris for fjernvarmen og olie, drift og vedligeholdelse af anlæg indgår ikke.</a:t>
            </a:r>
          </a:p>
        </p:txBody>
      </p:sp>
    </p:spTree>
    <p:extLst>
      <p:ext uri="{BB962C8B-B14F-4D97-AF65-F5344CB8AC3E}">
        <p14:creationId xmlns:p14="http://schemas.microsoft.com/office/powerpoint/2010/main" val="275963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8516F53A-39E0-2472-0EB7-133763741839}"/>
              </a:ext>
            </a:extLst>
          </p:cNvPr>
          <p:cNvSpPr txBox="1"/>
          <p:nvPr/>
        </p:nvSpPr>
        <p:spPr>
          <a:xfrm>
            <a:off x="1475656" y="1052736"/>
            <a:ext cx="7272808" cy="584775"/>
          </a:xfrm>
          <a:prstGeom prst="rect">
            <a:avLst/>
          </a:prstGeom>
          <a:noFill/>
        </p:spPr>
        <p:txBody>
          <a:bodyPr wrap="square" rtlCol="0">
            <a:spAutoFit/>
          </a:bodyPr>
          <a:lstStyle/>
          <a:p>
            <a:r>
              <a:rPr lang="da-DK" sz="3200" b="1" dirty="0"/>
              <a:t>Hvorfor vælge fjernvarme?</a:t>
            </a:r>
          </a:p>
        </p:txBody>
      </p:sp>
      <p:sp>
        <p:nvSpPr>
          <p:cNvPr id="6" name="Tekstfelt 5">
            <a:extLst>
              <a:ext uri="{FF2B5EF4-FFF2-40B4-BE49-F238E27FC236}">
                <a16:creationId xmlns:a16="http://schemas.microsoft.com/office/drawing/2014/main" id="{6B5DD33F-4A99-88A6-8ABE-6CE318C20C51}"/>
              </a:ext>
            </a:extLst>
          </p:cNvPr>
          <p:cNvSpPr txBox="1"/>
          <p:nvPr/>
        </p:nvSpPr>
        <p:spPr>
          <a:xfrm>
            <a:off x="1331640" y="1643073"/>
            <a:ext cx="5184576" cy="5959388"/>
          </a:xfrm>
          <a:prstGeom prst="rect">
            <a:avLst/>
          </a:prstGeom>
          <a:noFill/>
        </p:spPr>
        <p:txBody>
          <a:bodyPr wrap="square" rtlCol="0">
            <a:spAutoFit/>
          </a:bodyPr>
          <a:lstStyle/>
          <a:p>
            <a:pPr marL="342900" indent="-342900" eaLnBrk="0" hangingPunct="0">
              <a:lnSpc>
                <a:spcPct val="200000"/>
              </a:lnSpc>
              <a:spcBef>
                <a:spcPct val="20000"/>
              </a:spcBef>
              <a:buFont typeface="Arial" panose="020B0604020202020204" pitchFamily="34" charset="0"/>
              <a:buChar char="•"/>
            </a:pPr>
            <a:r>
              <a:rPr lang="da-DK" dirty="0">
                <a:latin typeface="Calibri" panose="020F0502020204030204" pitchFamily="34" charset="0"/>
                <a:cs typeface="+mn-cs"/>
              </a:rPr>
              <a:t>Bæredygtig varme</a:t>
            </a:r>
          </a:p>
          <a:p>
            <a:pPr marL="342900" indent="-342900" eaLnBrk="0" hangingPunct="0">
              <a:lnSpc>
                <a:spcPct val="200000"/>
              </a:lnSpc>
              <a:spcBef>
                <a:spcPct val="20000"/>
              </a:spcBef>
              <a:buFont typeface="Arial" panose="020B0604020202020204" pitchFamily="34" charset="0"/>
              <a:buChar char="•"/>
            </a:pPr>
            <a:r>
              <a:rPr lang="da-DK" dirty="0">
                <a:latin typeface="Calibri" panose="020F0502020204030204" pitchFamily="34" charset="0"/>
                <a:cs typeface="+mn-cs"/>
              </a:rPr>
              <a:t>Fremtidssikret</a:t>
            </a:r>
          </a:p>
          <a:p>
            <a:pPr marL="342900" indent="-342900" eaLnBrk="0" hangingPunct="0">
              <a:lnSpc>
                <a:spcPct val="200000"/>
              </a:lnSpc>
              <a:spcBef>
                <a:spcPct val="20000"/>
              </a:spcBef>
              <a:buFont typeface="Arial" panose="020B0604020202020204" pitchFamily="34" charset="0"/>
              <a:buChar char="•"/>
            </a:pPr>
            <a:r>
              <a:rPr lang="da-DK" dirty="0">
                <a:latin typeface="Calibri" panose="020F0502020204030204" pitchFamily="34" charset="0"/>
                <a:cs typeface="+mn-cs"/>
              </a:rPr>
              <a:t>forsyningssikkerhed</a:t>
            </a:r>
          </a:p>
          <a:p>
            <a:pPr marL="342900" indent="-342900" eaLnBrk="0" hangingPunct="0">
              <a:lnSpc>
                <a:spcPct val="200000"/>
              </a:lnSpc>
              <a:spcBef>
                <a:spcPct val="20000"/>
              </a:spcBef>
              <a:buFont typeface="Arial" panose="020B0604020202020204" pitchFamily="34" charset="0"/>
              <a:buChar char="•"/>
            </a:pPr>
            <a:r>
              <a:rPr lang="da-DK" dirty="0">
                <a:latin typeface="Calibri" panose="020F0502020204030204" pitchFamily="34" charset="0"/>
                <a:cs typeface="+mn-cs"/>
              </a:rPr>
              <a:t>Fleksibel varmeforsyning – billigst mulig varme</a:t>
            </a:r>
          </a:p>
          <a:p>
            <a:pPr marL="342900" indent="-342900" eaLnBrk="0" hangingPunct="0">
              <a:lnSpc>
                <a:spcPct val="200000"/>
              </a:lnSpc>
              <a:spcBef>
                <a:spcPct val="20000"/>
              </a:spcBef>
              <a:buFont typeface="Arial" panose="020B0604020202020204" pitchFamily="34" charset="0"/>
              <a:buChar char="•"/>
            </a:pPr>
            <a:r>
              <a:rPr lang="da-DK" dirty="0">
                <a:latin typeface="Calibri" panose="020F0502020204030204" pitchFamily="34" charset="0"/>
                <a:cs typeface="+mn-cs"/>
              </a:rPr>
              <a:t>Ingen støjgener</a:t>
            </a:r>
          </a:p>
          <a:p>
            <a:pPr marL="342900" indent="-342900" eaLnBrk="0" hangingPunct="0">
              <a:lnSpc>
                <a:spcPct val="200000"/>
              </a:lnSpc>
              <a:spcBef>
                <a:spcPct val="20000"/>
              </a:spcBef>
              <a:buFont typeface="Arial" panose="020B0604020202020204" pitchFamily="34" charset="0"/>
              <a:buChar char="•"/>
            </a:pPr>
            <a:r>
              <a:rPr lang="da-DK" dirty="0">
                <a:latin typeface="Calibri" panose="020F0502020204030204" pitchFamily="34" charset="0"/>
                <a:cs typeface="+mn-cs"/>
              </a:rPr>
              <a:t>Fylder meget lidt</a:t>
            </a:r>
          </a:p>
          <a:p>
            <a:pPr marL="342900" indent="-342900" eaLnBrk="0" hangingPunct="0">
              <a:lnSpc>
                <a:spcPct val="200000"/>
              </a:lnSpc>
              <a:spcBef>
                <a:spcPct val="20000"/>
              </a:spcBef>
              <a:buFont typeface="Arial" panose="020B0604020202020204" pitchFamily="34" charset="0"/>
              <a:buChar char="•"/>
            </a:pPr>
            <a:r>
              <a:rPr lang="da-DK" dirty="0">
                <a:latin typeface="Calibri" panose="020F0502020204030204" pitchFamily="34" charset="0"/>
                <a:cs typeface="+mn-cs"/>
              </a:rPr>
              <a:t>Lave investeringsomkostninger</a:t>
            </a:r>
          </a:p>
          <a:p>
            <a:pPr marL="285750" indent="-285750">
              <a:lnSpc>
                <a:spcPct val="200000"/>
              </a:lnSpc>
              <a:buFont typeface="Arial" panose="020B0604020202020204" pitchFamily="34" charset="0"/>
              <a:buChar char="•"/>
            </a:pPr>
            <a:endParaRPr lang="da-DK" sz="1400" dirty="0"/>
          </a:p>
          <a:p>
            <a:pPr marL="285750" indent="-285750">
              <a:lnSpc>
                <a:spcPct val="200000"/>
              </a:lnSpc>
              <a:buFont typeface="Arial" panose="020B0604020202020204" pitchFamily="34" charset="0"/>
              <a:buChar char="•"/>
            </a:pPr>
            <a:endParaRPr lang="da-DK" sz="1400" dirty="0"/>
          </a:p>
          <a:p>
            <a:pPr marL="285750" indent="-285750">
              <a:lnSpc>
                <a:spcPct val="200000"/>
              </a:lnSpc>
              <a:buFont typeface="Arial" panose="020B0604020202020204" pitchFamily="34" charset="0"/>
              <a:buChar char="•"/>
            </a:pPr>
            <a:endParaRPr lang="da-DK" sz="1400" dirty="0"/>
          </a:p>
          <a:p>
            <a:pPr marL="285750" indent="-285750">
              <a:lnSpc>
                <a:spcPct val="200000"/>
              </a:lnSpc>
              <a:buFont typeface="Arial" panose="020B0604020202020204" pitchFamily="34" charset="0"/>
              <a:buChar char="•"/>
            </a:pPr>
            <a:endParaRPr lang="da-DK" sz="1400" dirty="0"/>
          </a:p>
        </p:txBody>
      </p:sp>
    </p:spTree>
    <p:extLst>
      <p:ext uri="{BB962C8B-B14F-4D97-AF65-F5344CB8AC3E}">
        <p14:creationId xmlns:p14="http://schemas.microsoft.com/office/powerpoint/2010/main" val="399904836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halsnaes_forsyning_skabelon">
  <a:themeElements>
    <a:clrScheme name="halsnaes_forsyning_skabel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lsnaes_forsyning_skabelo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lsnaes_forsyning_skabel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lsnaes_forsyning_skabel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lsnaes_forsyning_skabel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lsnaes_forsyning_skabel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lsnaes_forsyning_skabel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lsnaes_forsyning_skabel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lsnaes_forsyning_skabel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lsnaes_forsyning_skabel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lsnaes_forsyning_skabel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lsnaes_forsyning_skabel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lsnaes_forsyning_skabel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lsnaes_forsyning_skabel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daptare slides 169 lys let udtryk">
  <a:themeElements>
    <a:clrScheme name="Adaptare 2">
      <a:dk1>
        <a:srgbClr val="000000"/>
      </a:dk1>
      <a:lt1>
        <a:srgbClr val="FEFFFF"/>
      </a:lt1>
      <a:dk2>
        <a:srgbClr val="494948"/>
      </a:dk2>
      <a:lt2>
        <a:srgbClr val="E7E6E6"/>
      </a:lt2>
      <a:accent1>
        <a:srgbClr val="66BEA6"/>
      </a:accent1>
      <a:accent2>
        <a:srgbClr val="ED6976"/>
      </a:accent2>
      <a:accent3>
        <a:srgbClr val="494948"/>
      </a:accent3>
      <a:accent4>
        <a:srgbClr val="48A38F"/>
      </a:accent4>
      <a:accent5>
        <a:srgbClr val="FFE300"/>
      </a:accent5>
      <a:accent6>
        <a:srgbClr val="A4B3CD"/>
      </a:accent6>
      <a:hlink>
        <a:srgbClr val="48A38F"/>
      </a:hlink>
      <a:folHlink>
        <a:srgbClr val="66BEA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3" id="{8B3B1ACA-7898-5346-BB36-4E4F09F83E58}" vid="{8D782D4F-FAF5-974A-B10E-B0334D9856BD}"/>
    </a:ext>
  </a:ext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lsnaes_forsyning_skabel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E098CBB911F9438CAFE3A4C1D01E53" ma:contentTypeVersion="13" ma:contentTypeDescription="Create a new document." ma:contentTypeScope="" ma:versionID="8434d50da1a184c258e445a6aab56f22">
  <xsd:schema xmlns:xsd="http://www.w3.org/2001/XMLSchema" xmlns:xs="http://www.w3.org/2001/XMLSchema" xmlns:p="http://schemas.microsoft.com/office/2006/metadata/properties" xmlns:ns3="c2b3a3f0-f5b5-4fcb-9366-c6f899e14c69" xmlns:ns4="26fb9193-313e-4a3f-81f1-f06bbfdcd7be" targetNamespace="http://schemas.microsoft.com/office/2006/metadata/properties" ma:root="true" ma:fieldsID="ee84127fc424f1a0b6637281e2e975e8" ns3:_="" ns4:_="">
    <xsd:import namespace="c2b3a3f0-f5b5-4fcb-9366-c6f899e14c69"/>
    <xsd:import namespace="26fb9193-313e-4a3f-81f1-f06bbfdcd7b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DateTaken" minOccurs="0"/>
                <xsd:element ref="ns3:MediaLengthInSeconds" minOccurs="0"/>
                <xsd:element ref="ns3:MediaServiceObjectDetectorVersion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b3a3f0-f5b5-4fcb-9366-c6f899e14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fb9193-313e-4a3f-81f1-f06bbfdcd7b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2b3a3f0-f5b5-4fcb-9366-c6f899e14c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4D02AF-601F-4C9D-9461-8F4CB3034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b3a3f0-f5b5-4fcb-9366-c6f899e14c69"/>
    <ds:schemaRef ds:uri="26fb9193-313e-4a3f-81f1-f06bbfdcd7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107FEE-380B-48F4-86F8-92D1546134F8}">
  <ds:schemaRefs>
    <ds:schemaRef ds:uri="http://schemas.microsoft.com/office/2006/documentManagement/types"/>
    <ds:schemaRef ds:uri="http://purl.org/dc/terms/"/>
    <ds:schemaRef ds:uri="26fb9193-313e-4a3f-81f1-f06bbfdcd7be"/>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c2b3a3f0-f5b5-4fcb-9366-c6f899e14c69"/>
  </ds:schemaRefs>
</ds:datastoreItem>
</file>

<file path=customXml/itemProps3.xml><?xml version="1.0" encoding="utf-8"?>
<ds:datastoreItem xmlns:ds="http://schemas.openxmlformats.org/officeDocument/2006/customXml" ds:itemID="{8483CBFD-F166-4281-B593-57C63FFD3D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halsnaes_forsyning_skabelon</Template>
  <TotalTime>2750</TotalTime>
  <Words>1582</Words>
  <Application>Microsoft Office PowerPoint</Application>
  <PresentationFormat>Skærmshow (4:3)</PresentationFormat>
  <Paragraphs>214</Paragraphs>
  <Slides>26</Slides>
  <Notes>13</Notes>
  <HiddenSlides>0</HiddenSlides>
  <MMClips>0</MMClips>
  <ScaleCrop>false</ScaleCrop>
  <HeadingPairs>
    <vt:vector size="6" baseType="variant">
      <vt:variant>
        <vt:lpstr>Benyttede skrifttyper</vt:lpstr>
      </vt:variant>
      <vt:variant>
        <vt:i4>9</vt:i4>
      </vt:variant>
      <vt:variant>
        <vt:lpstr>Tema</vt:lpstr>
      </vt:variant>
      <vt:variant>
        <vt:i4>2</vt:i4>
      </vt:variant>
      <vt:variant>
        <vt:lpstr>Slidetitler</vt:lpstr>
      </vt:variant>
      <vt:variant>
        <vt:i4>26</vt:i4>
      </vt:variant>
    </vt:vector>
  </HeadingPairs>
  <TitlesOfParts>
    <vt:vector size="37" baseType="lpstr">
      <vt:lpstr>ADAPTAREDK</vt:lpstr>
      <vt:lpstr>Arial</vt:lpstr>
      <vt:lpstr>Calibri</vt:lpstr>
      <vt:lpstr>Courier New</vt:lpstr>
      <vt:lpstr>Gill Sans MT</vt:lpstr>
      <vt:lpstr>Merriweather</vt:lpstr>
      <vt:lpstr>Open Sans</vt:lpstr>
      <vt:lpstr>Open Sans Light</vt:lpstr>
      <vt:lpstr>Systemskrift</vt:lpstr>
      <vt:lpstr>halsnaes_forsyning_skabelon</vt:lpstr>
      <vt:lpstr>Adaptare slides 169 lys let udtryk</vt:lpstr>
      <vt:lpstr>PowerPoint-præsentation</vt:lpstr>
      <vt:lpstr>PowerPoint-præsentation</vt:lpstr>
      <vt:lpstr>Velkommen og status på Melby fjernvarmeprojekt</vt:lpstr>
      <vt:lpstr>Velkommen og status på Ølsted fjernvarmeprojekt</vt:lpstr>
      <vt:lpstr>Pris for et standard hus (130 m2 og 18,1 MWh)</vt:lpstr>
      <vt:lpstr>Pris for et standard hus i 2024 (130 m2 og 18,1 MWh)</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Datatech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Vivian Løcke</dc:creator>
  <cp:lastModifiedBy>Kathrine Pihl</cp:lastModifiedBy>
  <cp:revision>105</cp:revision>
  <cp:lastPrinted>2022-12-06T11:04:34Z</cp:lastPrinted>
  <dcterms:created xsi:type="dcterms:W3CDTF">2012-08-21T08:19:02Z</dcterms:created>
  <dcterms:modified xsi:type="dcterms:W3CDTF">2023-11-24T10:52:53Z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0x0101007AE098CBB911F9438CAFE3A4C1D01E53</vt:lpwstr>
  </property>
</Properties>
</file>